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35" r:id="rId67"/>
    <p:sldId id="323" r:id="rId68"/>
    <p:sldId id="324" r:id="rId69"/>
    <p:sldId id="325" r:id="rId70"/>
    <p:sldId id="328" r:id="rId71"/>
    <p:sldId id="329" r:id="rId72"/>
    <p:sldId id="330" r:id="rId73"/>
    <p:sldId id="332" r:id="rId74"/>
    <p:sldId id="333" r:id="rId75"/>
    <p:sldId id="334" r:id="rId7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1pPr>
    <a:lvl2pPr marL="742950" indent="-28575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2pPr>
    <a:lvl3pPr marL="1143000" indent="-2286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3pPr>
    <a:lvl4pPr marL="1600200" indent="-2286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4pPr>
    <a:lvl5pPr marL="2057400" indent="-2286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103" d="100"/>
          <a:sy n="103" d="100"/>
        </p:scale>
        <p:origin x="-91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hu-H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hu-H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hu-H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AE5DFC4E-EC82-4098-903F-D4EEE6577E9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299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953CD4-8F2A-42E0-B773-6F88C3D7EA65}" type="slidenum">
              <a:rPr lang="hu-HU"/>
              <a:pPr/>
              <a:t>1</a:t>
            </a:fld>
            <a:endParaRPr lang="hu-HU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5BFEB4-0FD5-4F2B-9C30-6078D04AEF4E}" type="slidenum">
              <a:rPr lang="hu-HU"/>
              <a:pPr/>
              <a:t>10</a:t>
            </a:fld>
            <a:endParaRPr lang="hu-HU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B0ADB4-78C0-415D-8F5A-EEE1F79626BE}" type="slidenum">
              <a:rPr lang="hu-HU"/>
              <a:pPr/>
              <a:t>11</a:t>
            </a:fld>
            <a:endParaRPr lang="hu-HU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10230D-E25C-44E2-BBFC-BDC3317E5E10}" type="slidenum">
              <a:rPr lang="hu-HU"/>
              <a:pPr/>
              <a:t>12</a:t>
            </a:fld>
            <a:endParaRPr lang="hu-HU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E24B03-CE7C-4644-B1B5-27F3E86FF28B}" type="slidenum">
              <a:rPr lang="hu-HU"/>
              <a:pPr/>
              <a:t>13</a:t>
            </a:fld>
            <a:endParaRPr lang="hu-HU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B3D36F-CA96-44B0-AE49-EF20B3C1489C}" type="slidenum">
              <a:rPr lang="hu-HU"/>
              <a:pPr/>
              <a:t>14</a:t>
            </a:fld>
            <a:endParaRPr lang="hu-HU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52B8-AE5E-4F06-8E3A-5C0545C9D3C4}" type="slidenum">
              <a:rPr lang="hu-HU"/>
              <a:pPr/>
              <a:t>15</a:t>
            </a:fld>
            <a:endParaRPr lang="hu-HU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DE3401-979F-4070-BDD3-349475A9AFC8}" type="slidenum">
              <a:rPr lang="hu-HU"/>
              <a:pPr/>
              <a:t>16</a:t>
            </a:fld>
            <a:endParaRPr lang="hu-HU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6C3EDD-9A69-4B04-8EEC-B222B61AE99C}" type="slidenum">
              <a:rPr lang="hu-HU"/>
              <a:pPr/>
              <a:t>17</a:t>
            </a:fld>
            <a:endParaRPr lang="hu-HU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DF4CFA-3CF0-4DCD-B7A7-73829DC220BD}" type="slidenum">
              <a:rPr lang="hu-HU"/>
              <a:pPr/>
              <a:t>18</a:t>
            </a:fld>
            <a:endParaRPr lang="hu-HU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42F7B-E339-400F-866F-0BBBCB668034}" type="slidenum">
              <a:rPr lang="hu-HU"/>
              <a:pPr/>
              <a:t>19</a:t>
            </a:fld>
            <a:endParaRPr lang="hu-HU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6D2DD3-3194-4462-B8CE-4275206BC26A}" type="slidenum">
              <a:rPr lang="hu-HU"/>
              <a:pPr/>
              <a:t>2</a:t>
            </a:fld>
            <a:endParaRPr lang="hu-HU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8E07E6-64D3-40B2-81AE-F72D72BECB32}" type="slidenum">
              <a:rPr lang="hu-HU"/>
              <a:pPr/>
              <a:t>20</a:t>
            </a:fld>
            <a:endParaRPr lang="hu-HU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FAB9EC-6111-4D12-B8EB-453FF9E5D26D}" type="slidenum">
              <a:rPr lang="hu-HU"/>
              <a:pPr/>
              <a:t>21</a:t>
            </a:fld>
            <a:endParaRPr lang="hu-HU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01CA49-3BC9-4F43-861A-BF13E37BAC85}" type="slidenum">
              <a:rPr lang="hu-HU"/>
              <a:pPr/>
              <a:t>22</a:t>
            </a:fld>
            <a:endParaRPr lang="hu-HU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FCC471-16F1-4D6D-8D13-6496D10359D6}" type="slidenum">
              <a:rPr lang="hu-HU"/>
              <a:pPr/>
              <a:t>23</a:t>
            </a:fld>
            <a:endParaRPr lang="hu-HU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25DB2F-D242-40AA-9FCE-589458302AE3}" type="slidenum">
              <a:rPr lang="hu-HU"/>
              <a:pPr/>
              <a:t>24</a:t>
            </a:fld>
            <a:endParaRPr lang="hu-HU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B51BED-0D05-420B-B122-0D0BE58452BE}" type="slidenum">
              <a:rPr lang="hu-HU"/>
              <a:pPr/>
              <a:t>25</a:t>
            </a:fld>
            <a:endParaRPr lang="hu-HU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23100C-6DCB-4801-A4A5-3BDE474BBAD1}" type="slidenum">
              <a:rPr lang="hu-HU"/>
              <a:pPr/>
              <a:t>26</a:t>
            </a:fld>
            <a:endParaRPr lang="hu-HU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8EA1D2-3D84-43BF-905C-2DB34AF6776F}" type="slidenum">
              <a:rPr lang="hu-HU"/>
              <a:pPr/>
              <a:t>27</a:t>
            </a:fld>
            <a:endParaRPr lang="hu-HU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12272C-3A8C-4FC2-ACEF-BC15BFBDBA90}" type="slidenum">
              <a:rPr lang="hu-HU"/>
              <a:pPr/>
              <a:t>28</a:t>
            </a:fld>
            <a:endParaRPr lang="hu-HU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5864BF-5D47-47EC-B792-A2F88E4BB54A}" type="slidenum">
              <a:rPr lang="hu-HU"/>
              <a:pPr/>
              <a:t>29</a:t>
            </a:fld>
            <a:endParaRPr lang="hu-HU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3B10D-28E4-471C-B3C1-CB1D14102649}" type="slidenum">
              <a:rPr lang="hu-HU"/>
              <a:pPr/>
              <a:t>3</a:t>
            </a:fld>
            <a:endParaRPr lang="hu-HU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7F3EBD-D3D2-4C1F-A119-9F2441ED2CA1}" type="slidenum">
              <a:rPr lang="hu-HU"/>
              <a:pPr/>
              <a:t>30</a:t>
            </a:fld>
            <a:endParaRPr lang="hu-HU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5A6393-6181-4107-9CEA-9C15B1EBB2C8}" type="slidenum">
              <a:rPr lang="hu-HU"/>
              <a:pPr/>
              <a:t>31</a:t>
            </a:fld>
            <a:endParaRPr lang="hu-HU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FC5D-8434-4A4A-B8E4-C51F1493E2C6}" type="slidenum">
              <a:rPr lang="hu-HU"/>
              <a:pPr/>
              <a:t>32</a:t>
            </a:fld>
            <a:endParaRPr lang="hu-HU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9FB96E-5678-4B91-B390-228831FD69E5}" type="slidenum">
              <a:rPr lang="hu-HU"/>
              <a:pPr/>
              <a:t>33</a:t>
            </a:fld>
            <a:endParaRPr lang="hu-HU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D06849-C2D6-4125-A68E-A6B1A6D976AE}" type="slidenum">
              <a:rPr lang="hu-HU"/>
              <a:pPr/>
              <a:t>34</a:t>
            </a:fld>
            <a:endParaRPr lang="hu-HU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059771-B19D-4E0E-A1D7-7797710DE52D}" type="slidenum">
              <a:rPr lang="hu-HU"/>
              <a:pPr/>
              <a:t>35</a:t>
            </a:fld>
            <a:endParaRPr lang="hu-HU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A836B6-F6DD-48D3-9CEF-A9E0A0B487BF}" type="slidenum">
              <a:rPr lang="hu-HU"/>
              <a:pPr/>
              <a:t>36</a:t>
            </a:fld>
            <a:endParaRPr lang="hu-HU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A4A6D5-9CA6-487D-8D6F-77937A1DF922}" type="slidenum">
              <a:rPr lang="hu-HU"/>
              <a:pPr/>
              <a:t>37</a:t>
            </a:fld>
            <a:endParaRPr lang="hu-HU"/>
          </a:p>
        </p:txBody>
      </p:sp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0830B5-AA8A-4A24-8613-ACEE8EDB41DA}" type="slidenum">
              <a:rPr lang="hu-HU"/>
              <a:pPr/>
              <a:t>38</a:t>
            </a:fld>
            <a:endParaRPr lang="hu-HU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6709D5-BEAD-41BC-B9A3-27B9340563EB}" type="slidenum">
              <a:rPr lang="hu-HU"/>
              <a:pPr/>
              <a:t>39</a:t>
            </a:fld>
            <a:endParaRPr lang="hu-HU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2034C3-DEEF-47D6-A1BC-54CE6808D325}" type="slidenum">
              <a:rPr lang="hu-HU"/>
              <a:pPr/>
              <a:t>4</a:t>
            </a:fld>
            <a:endParaRPr lang="hu-HU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A0C99-F24B-4E09-B9F6-1BC5A6461A40}" type="slidenum">
              <a:rPr lang="hu-HU"/>
              <a:pPr/>
              <a:t>40</a:t>
            </a:fld>
            <a:endParaRPr lang="hu-HU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8B033A-60A5-4D20-B45C-D665AF553856}" type="slidenum">
              <a:rPr lang="hu-HU"/>
              <a:pPr/>
              <a:t>41</a:t>
            </a:fld>
            <a:endParaRPr lang="hu-HU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AA7595-244F-42CB-95B6-2A210950141F}" type="slidenum">
              <a:rPr lang="hu-HU"/>
              <a:pPr/>
              <a:t>42</a:t>
            </a:fld>
            <a:endParaRPr lang="hu-HU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5D4BA1-62EF-441C-9E2D-277EE9A12AA6}" type="slidenum">
              <a:rPr lang="hu-HU"/>
              <a:pPr/>
              <a:t>43</a:t>
            </a:fld>
            <a:endParaRPr lang="hu-HU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1E970F-60A7-408B-B2C4-31A13E399BEC}" type="slidenum">
              <a:rPr lang="hu-HU"/>
              <a:pPr/>
              <a:t>44</a:t>
            </a:fld>
            <a:endParaRPr lang="hu-HU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A0C877-B337-44FA-8D79-BE3004B146C4}" type="slidenum">
              <a:rPr lang="hu-HU"/>
              <a:pPr/>
              <a:t>45</a:t>
            </a:fld>
            <a:endParaRPr lang="hu-HU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76A269-6A86-4680-BB45-4027E919B467}" type="slidenum">
              <a:rPr lang="hu-HU"/>
              <a:pPr/>
              <a:t>46</a:t>
            </a:fld>
            <a:endParaRPr lang="hu-HU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324C8C-BEE8-4231-9C9F-3491953E1318}" type="slidenum">
              <a:rPr lang="hu-HU"/>
              <a:pPr/>
              <a:t>47</a:t>
            </a:fld>
            <a:endParaRPr lang="hu-HU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62A2DF-61CC-415E-8C98-76BE0940FCF3}" type="slidenum">
              <a:rPr lang="hu-HU"/>
              <a:pPr/>
              <a:t>48</a:t>
            </a:fld>
            <a:endParaRPr lang="hu-HU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B13BA4-FD3C-4387-A698-A6DD68F2B642}" type="slidenum">
              <a:rPr lang="hu-HU"/>
              <a:pPr/>
              <a:t>49</a:t>
            </a:fld>
            <a:endParaRPr lang="hu-HU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E2F870-657B-4AE7-9580-A5B240CF3F7D}" type="slidenum">
              <a:rPr lang="hu-HU"/>
              <a:pPr/>
              <a:t>5</a:t>
            </a:fld>
            <a:endParaRPr lang="hu-HU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EB36FF-8E66-4226-A548-F36149463BB0}" type="slidenum">
              <a:rPr lang="hu-HU"/>
              <a:pPr/>
              <a:t>50</a:t>
            </a:fld>
            <a:endParaRPr lang="hu-HU"/>
          </a:p>
        </p:txBody>
      </p:sp>
      <p:sp>
        <p:nvSpPr>
          <p:cNvPr id="134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6D6ABD-B4A1-41FE-BB04-D498DB933520}" type="slidenum">
              <a:rPr lang="hu-HU"/>
              <a:pPr/>
              <a:t>51</a:t>
            </a:fld>
            <a:endParaRPr lang="hu-HU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5B81EC-2E3C-4FE6-9185-ADA7F2CE4B2D}" type="slidenum">
              <a:rPr lang="hu-HU"/>
              <a:pPr/>
              <a:t>52</a:t>
            </a:fld>
            <a:endParaRPr lang="hu-HU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328DEE-1263-400D-9CCB-05428AE1C0F2}" type="slidenum">
              <a:rPr lang="hu-HU"/>
              <a:pPr/>
              <a:t>53</a:t>
            </a:fld>
            <a:endParaRPr lang="hu-HU"/>
          </a:p>
        </p:txBody>
      </p:sp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D574DA-1B38-4802-A4A1-4FD0B68C7C95}" type="slidenum">
              <a:rPr lang="hu-HU"/>
              <a:pPr/>
              <a:t>54</a:t>
            </a:fld>
            <a:endParaRPr lang="hu-HU"/>
          </a:p>
        </p:txBody>
      </p:sp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D8401A-2854-4F92-82F4-1B4D4ED7C9EA}" type="slidenum">
              <a:rPr lang="hu-HU"/>
              <a:pPr/>
              <a:t>55</a:t>
            </a:fld>
            <a:endParaRPr lang="hu-HU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245D09-996B-41D7-A9BD-285267B4168D}" type="slidenum">
              <a:rPr lang="hu-HU"/>
              <a:pPr/>
              <a:t>56</a:t>
            </a:fld>
            <a:endParaRPr lang="hu-HU"/>
          </a:p>
        </p:txBody>
      </p:sp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7DB37C-8E6E-46C6-9A81-2A9A2557F20D}" type="slidenum">
              <a:rPr lang="hu-HU"/>
              <a:pPr/>
              <a:t>57</a:t>
            </a:fld>
            <a:endParaRPr lang="hu-HU"/>
          </a:p>
        </p:txBody>
      </p:sp>
      <p:sp>
        <p:nvSpPr>
          <p:cNvPr id="143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00FA38-307B-400C-AB2A-DCE5066B96E0}" type="slidenum">
              <a:rPr lang="hu-HU"/>
              <a:pPr/>
              <a:t>58</a:t>
            </a:fld>
            <a:endParaRPr lang="hu-HU"/>
          </a:p>
        </p:txBody>
      </p:sp>
      <p:sp>
        <p:nvSpPr>
          <p:cNvPr id="144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FD5F6F-B1E8-482C-B7A2-3061CC092E23}" type="slidenum">
              <a:rPr lang="hu-HU"/>
              <a:pPr/>
              <a:t>59</a:t>
            </a:fld>
            <a:endParaRPr lang="hu-HU"/>
          </a:p>
        </p:txBody>
      </p:sp>
      <p:sp>
        <p:nvSpPr>
          <p:cNvPr id="145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D32F11-9161-48ED-8674-4FB5AB2F2B1D}" type="slidenum">
              <a:rPr lang="hu-HU"/>
              <a:pPr/>
              <a:t>6</a:t>
            </a:fld>
            <a:endParaRPr lang="hu-HU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1A199A-9C9A-4CB1-BE0A-B009DD99DE9A}" type="slidenum">
              <a:rPr lang="hu-HU"/>
              <a:pPr/>
              <a:t>60</a:t>
            </a:fld>
            <a:endParaRPr lang="hu-HU"/>
          </a:p>
        </p:txBody>
      </p:sp>
      <p:sp>
        <p:nvSpPr>
          <p:cNvPr id="146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A091B9-58A0-4CA6-8852-404526EB3F43}" type="slidenum">
              <a:rPr lang="hu-HU"/>
              <a:pPr/>
              <a:t>61</a:t>
            </a:fld>
            <a:endParaRPr lang="hu-HU"/>
          </a:p>
        </p:txBody>
      </p:sp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B7BA58-4F66-404B-95FC-B9F412CFE57B}" type="slidenum">
              <a:rPr lang="hu-HU"/>
              <a:pPr/>
              <a:t>62</a:t>
            </a:fld>
            <a:endParaRPr lang="hu-HU"/>
          </a:p>
        </p:txBody>
      </p:sp>
      <p:sp>
        <p:nvSpPr>
          <p:cNvPr id="148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8083B9-57A9-4AC4-878F-A950CF088BBC}" type="slidenum">
              <a:rPr lang="hu-HU"/>
              <a:pPr/>
              <a:t>63</a:t>
            </a:fld>
            <a:endParaRPr lang="hu-HU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A1FF6-51E6-4485-8204-A6C34126540F}" type="slidenum">
              <a:rPr lang="hu-HU"/>
              <a:pPr/>
              <a:t>64</a:t>
            </a:fld>
            <a:endParaRPr lang="hu-HU"/>
          </a:p>
        </p:txBody>
      </p:sp>
      <p:sp>
        <p:nvSpPr>
          <p:cNvPr id="150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15C996-4CEE-4086-93D5-614040BEE18E}" type="slidenum">
              <a:rPr lang="hu-HU"/>
              <a:pPr/>
              <a:t>65</a:t>
            </a:fld>
            <a:endParaRPr lang="hu-HU"/>
          </a:p>
        </p:txBody>
      </p:sp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294A87-1C5F-49DF-B0AF-557EA4F3B3B4}" type="slidenum">
              <a:rPr lang="hu-HU"/>
              <a:pPr/>
              <a:t>67</a:t>
            </a:fld>
            <a:endParaRPr lang="hu-HU"/>
          </a:p>
        </p:txBody>
      </p:sp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322C6E-5A55-499F-A2BE-1F3346BD079B}" type="slidenum">
              <a:rPr lang="hu-HU"/>
              <a:pPr/>
              <a:t>68</a:t>
            </a:fld>
            <a:endParaRPr lang="hu-HU"/>
          </a:p>
        </p:txBody>
      </p:sp>
      <p:sp>
        <p:nvSpPr>
          <p:cNvPr id="153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50CB01-3055-4F90-9AFB-30F5780BBCA1}" type="slidenum">
              <a:rPr lang="hu-HU"/>
              <a:pPr/>
              <a:t>69</a:t>
            </a:fld>
            <a:endParaRPr lang="hu-HU"/>
          </a:p>
        </p:txBody>
      </p:sp>
      <p:sp>
        <p:nvSpPr>
          <p:cNvPr id="154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3C2E40-924D-49F2-B685-E57B38852F76}" type="slidenum">
              <a:rPr lang="hu-HU"/>
              <a:pPr/>
              <a:t>70</a:t>
            </a:fld>
            <a:endParaRPr lang="hu-HU"/>
          </a:p>
        </p:txBody>
      </p:sp>
      <p:sp>
        <p:nvSpPr>
          <p:cNvPr id="157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D2C231-83AD-4D23-B571-83B15493C4B0}" type="slidenum">
              <a:rPr lang="hu-HU"/>
              <a:pPr/>
              <a:t>7</a:t>
            </a:fld>
            <a:endParaRPr lang="hu-HU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180381-1805-4ABF-9EA5-D138320A158D}" type="slidenum">
              <a:rPr lang="hu-HU"/>
              <a:pPr/>
              <a:t>71</a:t>
            </a:fld>
            <a:endParaRPr lang="hu-HU"/>
          </a:p>
        </p:txBody>
      </p:sp>
      <p:sp>
        <p:nvSpPr>
          <p:cNvPr id="158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3FB957-6084-4B16-9689-1295512A70CA}" type="slidenum">
              <a:rPr lang="hu-HU"/>
              <a:pPr/>
              <a:t>72</a:t>
            </a:fld>
            <a:endParaRPr lang="hu-HU"/>
          </a:p>
        </p:txBody>
      </p:sp>
      <p:sp>
        <p:nvSpPr>
          <p:cNvPr id="159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36D14F-071A-4A23-8E55-5FEEA6443D9D}" type="slidenum">
              <a:rPr lang="hu-HU"/>
              <a:pPr/>
              <a:t>73</a:t>
            </a:fld>
            <a:endParaRPr lang="hu-HU"/>
          </a:p>
        </p:txBody>
      </p:sp>
      <p:sp>
        <p:nvSpPr>
          <p:cNvPr id="161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620943-5EB1-461B-81BA-7C48387F8CE8}" type="slidenum">
              <a:rPr lang="hu-HU"/>
              <a:pPr/>
              <a:t>74</a:t>
            </a:fld>
            <a:endParaRPr lang="hu-HU"/>
          </a:p>
        </p:txBody>
      </p:sp>
      <p:sp>
        <p:nvSpPr>
          <p:cNvPr id="162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05AD75-0B96-4592-B92D-BD96B49A09CF}" type="slidenum">
              <a:rPr lang="hu-HU"/>
              <a:pPr/>
              <a:t>75</a:t>
            </a:fld>
            <a:endParaRPr lang="hu-HU"/>
          </a:p>
        </p:txBody>
      </p:sp>
      <p:sp>
        <p:nvSpPr>
          <p:cNvPr id="163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DC4377-F053-4AA6-B7A8-3B92CEF2A23B}" type="slidenum">
              <a:rPr lang="hu-HU"/>
              <a:pPr/>
              <a:t>8</a:t>
            </a:fld>
            <a:endParaRPr lang="hu-HU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62A327-36A6-4B30-97AA-0FC2E8B21857}" type="slidenum">
              <a:rPr lang="hu-HU"/>
              <a:pPr/>
              <a:t>9</a:t>
            </a:fld>
            <a:endParaRPr lang="hu-HU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8061E0-7000-4CD9-8D5D-4B7276DC0E7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23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03383F-B79E-4574-A7E7-4A5B590E593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EE6D7A-5EC7-4F8C-AC05-36D1E155F1A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71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829DF3BB-5AC4-44ED-ACDB-C84CC4D96A6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010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503238" y="1768475"/>
            <a:ext cx="9069387" cy="4987925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882D3079-0F28-4C6D-A7A8-470D3DFEC89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B231A3-67D3-4818-87B6-526BB4546C2B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77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573C33-4F25-445E-A5DA-69F041FAADF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4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6A55B-8361-4B49-8C74-4F5A15E85FD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58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194A0F-458A-4FC6-BBA8-60D40FC6596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63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ED9521-5284-47DA-AE96-75CC694A7FA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25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DC5E5E-7BAB-4FA4-B824-F1415652EFF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75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A8CCE1-9E97-46DF-98B1-F7767661987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17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C0B362-30E8-44F8-B202-B1F651DFDCB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1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66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EFD69204-3077-4D41-96FF-35329D599B6D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DejaVu Sans" pitchFamily="16" charset="0"/>
        </a:defRPr>
      </a:lvl2pPr>
      <a:lvl3pPr marL="1143000" indent="-2286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DejaVu Sans" pitchFamily="16" charset="0"/>
        </a:defRPr>
      </a:lvl3pPr>
      <a:lvl4pPr marL="1600200" indent="-2286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DejaVu Sans" pitchFamily="16" charset="0"/>
        </a:defRPr>
      </a:lvl4pPr>
      <a:lvl5pPr marL="2057400" indent="-2286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DejaVu Sans" pitchFamily="16" charset="0"/>
        </a:defRPr>
      </a:lvl5pPr>
      <a:lvl6pPr marL="2514600" indent="-2286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DejaVu Sans" pitchFamily="16" charset="0"/>
        </a:defRPr>
      </a:lvl6pPr>
      <a:lvl7pPr marL="2971800" indent="-2286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DejaVu Sans" pitchFamily="16" charset="0"/>
        </a:defRPr>
      </a:lvl7pPr>
      <a:lvl8pPr marL="3429000" indent="-2286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DejaVu Sans" pitchFamily="16" charset="0"/>
        </a:defRPr>
      </a:lvl8pPr>
      <a:lvl9pPr marL="3886200" indent="-2286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DejaVu Sans" pitchFamily="16" charset="0"/>
        </a:defRPr>
      </a:lvl9pPr>
    </p:titleStyle>
    <p:bodyStyle>
      <a:lvl1pPr marL="342900" indent="-342900" algn="l" defTabSz="449263" rtl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hu.ecdlweb.org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szilon.niif.hu/OO/l4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5940425"/>
            <a:ext cx="4356100" cy="773113"/>
          </a:xfrm>
          <a:ln/>
        </p:spPr>
        <p:txBody>
          <a:bodyPr tIns="75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sz="2000"/>
              <a:t>Összeállította: Sallai András</a:t>
            </a: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79500" y="1800225"/>
            <a:ext cx="5040313" cy="18002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634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0080"/>
              </a:extrusionClr>
            </a:sp3d>
          </a:bodyPr>
          <a:lstStyle/>
          <a:p>
            <a:pPr algn="ctr"/>
            <a:r>
              <a:rPr lang="hu-HU" sz="360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000080"/>
                    </a:gs>
                  </a:gsLst>
                  <a:lin ang="2700000" scaled="1"/>
                </a:gra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Táblázatkezelés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6905625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25463" y="166688"/>
            <a:ext cx="9070975" cy="652462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Felhasználói felület -- MSO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31565"/>
            <a:ext cx="97250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66688"/>
            <a:ext cx="9070975" cy="914400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Felhasználói felület -- </a:t>
            </a:r>
            <a:r>
              <a:rPr lang="hu-HU" sz="4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Gnumeric</a:t>
            </a:r>
            <a:endParaRPr lang="hu-H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01985"/>
            <a:ext cx="9454697" cy="615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Adatbevitel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175250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Mindig van egy aktív cella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elkezdünk gépelni az aktív cellában jelenik meg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Aktív cella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vastag fekete keret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névmezőben látszik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Mozgás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kurzor mozgató nyilak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egér kattintás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49" y="3923853"/>
            <a:ext cx="37242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Billentyű kombinációk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Page UP – Egy oldalnyit felfelé ugrik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Page Down – Egy oldanyit lefelél ugrik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Home – A sor első cellájára ugrik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Ctrl + Home – Az A1-es cellára ugrik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Alt + Page Up – Oldalanként balra lapozás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Alt + Page Down – Oldalanként jobbra lapozás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Billentyű kombinációk 2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Ctrl + balra nyíl – A munkalap baloldalára ugrik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Ctrl + jobbra nyíl – A munkalap jobboldalára ugrik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Ctrl + lefelé nyíl – A munkalap első sorába ugrik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Ctrl + felfelé nyíl – A munkalap utolsó sorába ugrik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400675" y="6119813"/>
            <a:ext cx="3959225" cy="1079500"/>
          </a:xfrm>
          <a:prstGeom prst="cloudCallout">
            <a:avLst>
              <a:gd name="adj1" fmla="val -79458"/>
              <a:gd name="adj2" fmla="val -5249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803" rIns="90000" bIns="45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>
                <a:solidFill>
                  <a:srgbClr val="000000"/>
                </a:solidFill>
              </a:rPr>
              <a:t>Ha tőle jobbra és lefele üres cellák vannak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Adatbeviteli mód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Amikor elkezdünk gépelni az aktív cellába, adatbeviteli módba kerülünk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 gépelünk a szerkesztőlécben is megjelenik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adat akkor fog valójában bekerülni a cellába amikor 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950" indent="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szerkesztő léc mellett pipára kattintunk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Enter, Tab, Kurzormozgató billentyűt nyomunk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4571925"/>
            <a:ext cx="3038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gyenes összekötő nyíllal 2"/>
          <p:cNvCxnSpPr/>
          <p:nvPr/>
        </p:nvCxnSpPr>
        <p:spPr bwMode="auto">
          <a:xfrm flipV="1">
            <a:off x="5832400" y="4715941"/>
            <a:ext cx="2952328" cy="96088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Sortörés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808" y="2987749"/>
            <a:ext cx="9070975" cy="3068638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Cellán belül sortörés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 + Enter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24" y="3635820"/>
            <a:ext cx="3024336" cy="211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9400"/>
            <a:ext cx="9070975" cy="130492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Cella eredeti tartalmának visszaállítása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3060700"/>
            <a:ext cx="9070975" cy="3608388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Szerkesztő léc mellett kattintunk az X ikonra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billentyű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4357353"/>
            <a:ext cx="2635190" cy="183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gyenes összekötő nyíllal 2"/>
          <p:cNvCxnSpPr/>
          <p:nvPr/>
        </p:nvCxnSpPr>
        <p:spPr bwMode="auto">
          <a:xfrm flipH="1">
            <a:off x="7272560" y="3563813"/>
            <a:ext cx="720080" cy="7935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 és szöveg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táblázatkezelő másként kezeli a 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számokat</a:t>
            </a:r>
          </a:p>
          <a:p>
            <a:pPr marL="1295400" lvl="2" indent="-2159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számolhatunk vele</a:t>
            </a:r>
          </a:p>
          <a:p>
            <a:pPr marL="1295400" lvl="2" indent="-2159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jobbra igazítja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szöveget</a:t>
            </a:r>
          </a:p>
          <a:p>
            <a:pPr marL="1295400" lvl="2" indent="-2159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számolhatunk velük</a:t>
            </a:r>
          </a:p>
          <a:p>
            <a:pPr marL="1295400" lvl="2" indent="-2159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balra igazítja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17" y="2483693"/>
            <a:ext cx="33483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Gyakori hibák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számnál szóköz gépelése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tizedes pont vagy tizedes vessző   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3,5     3.5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egyik értelmezett csak számként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ált. a tizedes vessző van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pont dátumot szokott meghatározni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 általában: </a:t>
            </a:r>
            <a:r>
              <a:rPr lang="hu-HU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március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7560"/>
          <a:lstStyle/>
          <a:p>
            <a:pPr algn="l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2000"/>
              <a:t>Ez a mű Creative Commons Nevezd meg!-Ne add el!-Így add tovább! 2.5 Magyarország Licenc alatt van. 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2000"/>
              <a:t>A licenc szövegének megtekintéséhez látogasd meg a  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hu-HU" sz="2000"/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2000"/>
              <a:t>http://creativecommons.org/licenses/by-nc-sa/2.5/hu/ 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hu-HU" sz="2000"/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2000"/>
              <a:t>webcímet vagy küldj egy levelet a következő címre: Creative Commons, 171 Second Street, Suite 300, San Francisco, California, 94105, USA.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  <a:t>Gyakori hibák 2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számok mellé mértékegység kiírása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pl. 6 db</a:t>
            </a:r>
          </a:p>
          <a:p>
            <a:pPr marL="1433512" lvl="3" indent="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szövegként van kezelve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megoldás: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számformátum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beállítása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dátum elválasztó helyes használata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Cella tartalmának átírása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9475" y="3240088"/>
            <a:ext cx="3060700" cy="1619250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kijelölés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írás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Tartalom módosítása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dupla kattintás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javítom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cellában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szerkesztőlécen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Cella szerkesztése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7596187" cy="1651000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 billentyű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kurzor a tartalom végére kerül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879725" y="3779838"/>
            <a:ext cx="5759450" cy="1079500"/>
          </a:xfrm>
          <a:prstGeom prst="wedgeRoundRectCallout">
            <a:avLst>
              <a:gd name="adj1" fmla="val -37593"/>
              <a:gd name="adj2" fmla="val -88486"/>
              <a:gd name="adj3" fmla="val 16667"/>
            </a:avLst>
          </a:prstGeom>
          <a:solidFill>
            <a:srgbClr val="99CCFF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3" rIns="90000" bIns="45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sz="2800">
                <a:solidFill>
                  <a:srgbClr val="000000"/>
                </a:solidFill>
              </a:rPr>
              <a:t>Excelben, Calcban egyaránt működik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  <a:t>Tartalom törlése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1880" y="2915741"/>
            <a:ext cx="7775575" cy="23717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billentyű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Formázás megmarad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OOo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régi verzió alapértelmezetten rákérdez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Tartomány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2374900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Csak téglalap alapú terület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 felső és jobb alsó cella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pl.: A1:C5 tartomány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C5:A1 vagy A5:C1 átrendeződik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4502150"/>
            <a:ext cx="36703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Kijelölés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2730500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cella – kattintás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tartomány – egyik sarokból a szemköztibe húzom az egeret (bal egér gomb lenyomva)</a:t>
            </a:r>
          </a:p>
          <a:p>
            <a:pPr marL="508000" lvl="1" indent="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A1-ből húzom C5-be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041900"/>
            <a:ext cx="36703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  <a:t>Egész sor, oszlop kijelölése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3270250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sor vagy oszlop azonosítóra kattintunk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Így az a rész is kijelölésre kerül ami nem látszik a képernyőn!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sor vagy oszlop kijelölése esetén végig húzom a több azonosítón keresztül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4554538"/>
            <a:ext cx="4292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4499917"/>
            <a:ext cx="3456384" cy="282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9400"/>
            <a:ext cx="9070975" cy="130492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Egész oszlopra, sorra hivatkozás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3888" y="3131765"/>
            <a:ext cx="7954963" cy="18002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A:A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C:C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Kijelölés billentyűvel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Shift + Kurzormozgató – aktuális cellától a mozgatás irányába szomszédos cellák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Ctrl + szóköz – teljes oszlop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Shift + szóköz – teljes sor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Ctrl + Shift + szóköz – teljes munkalap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700338" y="5219700"/>
            <a:ext cx="4859337" cy="1079500"/>
          </a:xfrm>
          <a:prstGeom prst="wedgeRoundRectCallout">
            <a:avLst>
              <a:gd name="adj1" fmla="val -45819"/>
              <a:gd name="adj2" fmla="val -93782"/>
              <a:gd name="adj3" fmla="val 16667"/>
            </a:avLst>
          </a:prstGeom>
          <a:solidFill>
            <a:srgbClr val="99CCFF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3" rIns="90000" bIns="45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sz="2800">
                <a:solidFill>
                  <a:srgbClr val="000000"/>
                </a:solidFill>
              </a:rPr>
              <a:t>Ctrl + Shift + szóköz csak Excel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Fogalmak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Cella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Tartomány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Táblázat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Munkalap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Munkafüzet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Kijelölése megszüntetése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3060700"/>
            <a:ext cx="9036050" cy="1619250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Kattintok egy cellába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ekkor csak egy aktuális cella lesz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9400"/>
            <a:ext cx="9070975" cy="130492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 nem függő területek kijelölése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879725"/>
            <a:ext cx="9070975" cy="2519363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első kijelölt tartomány után folyamatosan nyomva tartom a </a:t>
            </a:r>
            <a:r>
              <a:rPr lang="hu-HU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billentyűt, majd kijelölöm a többi tartomány részt is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03" y="4427909"/>
            <a:ext cx="37719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9400"/>
            <a:ext cx="9070975" cy="130492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 nem függő tartományok hivatkozása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2195513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egyes tartományok pontosvesszővel vannak elválasztva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Pl.: A1:C5; E4; C7:E8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mindig van egy aktív cella!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4140200"/>
            <a:ext cx="51943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  <a:t>Cella másolása, mozgatása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0338"/>
            <a:ext cx="8999538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Cellák mozgatása, másolása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945188"/>
            <a:ext cx="52006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619250"/>
            <a:ext cx="55800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 flipH="1" flipV="1">
            <a:off x="2157413" y="3238500"/>
            <a:ext cx="2703512" cy="3063875"/>
          </a:xfrm>
          <a:prstGeom prst="line">
            <a:avLst/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5940425" y="3238500"/>
            <a:ext cx="1800225" cy="3063875"/>
          </a:xfrm>
          <a:prstGeom prst="line">
            <a:avLst/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9400"/>
            <a:ext cx="9070975" cy="130492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Munkalapon belül egérrel vonszolás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519363"/>
            <a:ext cx="629602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Formázás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3203773"/>
            <a:ext cx="747954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0" y="2123653"/>
            <a:ext cx="964442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Számformátum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Formátum menü -&gt;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Cellák</a:t>
            </a:r>
          </a:p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Menűszalag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-&gt; Szám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(Excel,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Gnumericban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is)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 jobb egér gomb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Excel: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Cellaformázás,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minipult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Cellák formázása...</a:t>
            </a:r>
          </a:p>
          <a:p>
            <a:pPr marL="863600" lvl="1" indent="-287338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Gnumeric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Cellák formázása...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Excel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800225"/>
            <a:ext cx="506730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Calc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2160588"/>
            <a:ext cx="67183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táblázat legelemibb egysége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Azonosítása oszlop és sor címekkel történik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779838"/>
            <a:ext cx="44291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871663" y="4932363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535488" y="3059113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303463" y="3492500"/>
            <a:ext cx="1368425" cy="3587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GNumeric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439863"/>
            <a:ext cx="6519863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Számok megjelenése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tizedesjegy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pontosság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ezres csoportosítás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negatív számok megjelenése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pénznem megjelenjen-e a szám után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dátum és időformátum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százalékos formátum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mértékegység vagy szöveg jelenjen meg a számok után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Egyéni formátum - Excel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800225"/>
            <a:ext cx="506730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Egyéni formátum - Calc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79613"/>
            <a:ext cx="67183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Igazítás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430561"/>
            <a:ext cx="6120383" cy="577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7019925" y="1331565"/>
            <a:ext cx="2519363" cy="262766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75096" rIns="108000" bIns="63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Kezdőlap</a:t>
            </a:r>
            <a:b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Igazítás..</a:t>
            </a:r>
          </a:p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endParaRPr lang="hu-HU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Formátum</a:t>
            </a:r>
            <a:endParaRPr lang="hu-H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hu-H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Cellák...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Igazítás</a:t>
            </a:r>
          </a:p>
        </p:txBody>
      </p:sp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7199313" y="539750"/>
            <a:ext cx="2519362" cy="1439863"/>
          </a:xfrm>
          <a:prstGeom prst="roundRect">
            <a:avLst>
              <a:gd name="adj" fmla="val 16667"/>
            </a:avLst>
          </a:prstGeom>
          <a:solidFill>
            <a:srgbClr val="E6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75096" rIns="108000" bIns="63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hu-HU" sz="3200">
                <a:solidFill>
                  <a:srgbClr val="000000"/>
                </a:solidFill>
              </a:rPr>
              <a:t>Formátum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hu-HU" sz="3200">
                <a:solidFill>
                  <a:srgbClr val="000000"/>
                </a:solidFill>
              </a:rPr>
              <a:t>Cellák...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339975"/>
            <a:ext cx="7100888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60363" y="539750"/>
            <a:ext cx="1800225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000" tIns="75096" rIns="108000" bIns="63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</a:tabLst>
            </a:pPr>
            <a:r>
              <a:rPr lang="hu-HU" sz="3200">
                <a:solidFill>
                  <a:srgbClr val="000000"/>
                </a:solidFill>
              </a:rPr>
              <a:t>OOo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236913"/>
            <a:ext cx="9070975" cy="1262062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Szegély és mintázat (háttér)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0538" y="301625"/>
            <a:ext cx="2735262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Szegély</a:t>
            </a:r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9750" y="720725"/>
            <a:ext cx="2160588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000" tIns="75096" rIns="108000" bIns="63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</a:tabLst>
            </a:pPr>
            <a:r>
              <a:rPr lang="hu-HU" sz="3200">
                <a:solidFill>
                  <a:srgbClr val="000000"/>
                </a:solidFill>
              </a:rPr>
              <a:t>Excel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160588"/>
            <a:ext cx="558006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40538" y="301625"/>
            <a:ext cx="2735262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hu-HU"/>
              <a:t>Szegély</a:t>
            </a:r>
          </a:p>
        </p:txBody>
      </p:sp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539750" y="720725"/>
            <a:ext cx="2160588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000" tIns="75096" rIns="108000" bIns="63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</a:tabLst>
            </a:pPr>
            <a:r>
              <a:rPr lang="hu-HU" sz="3200">
                <a:solidFill>
                  <a:srgbClr val="000000"/>
                </a:solidFill>
              </a:rPr>
              <a:t>Calc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890713"/>
            <a:ext cx="7199313" cy="512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40088" y="346075"/>
            <a:ext cx="6335712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hu-HU"/>
              <a:t>Mintázat, azaz háttér</a:t>
            </a:r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539750" y="720725"/>
            <a:ext cx="1800225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000" tIns="75096" rIns="108000" bIns="63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</a:tabLst>
            </a:pPr>
            <a:r>
              <a:rPr lang="hu-HU" sz="3200">
                <a:solidFill>
                  <a:srgbClr val="000000"/>
                </a:solidFill>
              </a:rPr>
              <a:t>Excel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093913"/>
            <a:ext cx="540067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Tartomány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munkalap egy része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Azonosítása a tartomány bal felső és jobb alsó sarkának megjelölésével történik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40088" y="346075"/>
            <a:ext cx="6335712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hu-HU"/>
              <a:t>Mintázat, azaz háttér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0125"/>
            <a:ext cx="7380287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539750" y="720725"/>
            <a:ext cx="1800225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000" tIns="75096" rIns="108000" bIns="63000" anchor="ctr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</a:tabLst>
            </a:pPr>
            <a:r>
              <a:rPr lang="hu-HU" sz="3200">
                <a:solidFill>
                  <a:srgbClr val="000000"/>
                </a:solidFill>
              </a:rPr>
              <a:t>Calc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Automatikus kitöltés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73300"/>
            <a:ext cx="10191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03550"/>
            <a:ext cx="10001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Listák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00063" y="1765300"/>
          <a:ext cx="1839912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r:id="rId4" imgW="813240" imgH="1200240" progId="">
                  <p:embed/>
                </p:oleObj>
              </mc:Choice>
              <mc:Fallback>
                <p:oleObj r:id="rId4" imgW="813240" imgH="1200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765300"/>
                        <a:ext cx="1839912" cy="3094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200400" y="1863725"/>
          <a:ext cx="1839913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r:id="rId6" imgW="813240" imgH="2057400" progId="">
                  <p:embed/>
                </p:oleObj>
              </mc:Choice>
              <mc:Fallback>
                <p:oleObj r:id="rId6" imgW="813240" imgH="2057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63725"/>
                        <a:ext cx="1839913" cy="4975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121400" y="1939925"/>
          <a:ext cx="636588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r:id="rId8" imgW="281520" imgH="1200240" progId="">
                  <p:embed/>
                </p:oleObj>
              </mc:Choice>
              <mc:Fallback>
                <p:oleObj r:id="rId8" imgW="281520" imgH="12002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1939925"/>
                        <a:ext cx="636588" cy="3095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Képlet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814513"/>
            <a:ext cx="9070975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2096" rIns="0" bIns="0" anchor="ctr"/>
          <a:lstStyle/>
          <a:p>
            <a:pPr marL="0" indent="0" algn="ctr">
              <a:lnSpc>
                <a:spcPct val="98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Számtani műveleteket végezhetünk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hu-HU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Összeadhatjuk, kivonhatjuk, szorozhassuk,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összehasonlíthatjuk, stb.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Képlet formája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814513"/>
            <a:ext cx="9070975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2096" rIns="0" bIns="0" anchor="ctr"/>
          <a:lstStyle/>
          <a:p>
            <a:pPr marL="0" indent="0" algn="ctr">
              <a:lnSpc>
                <a:spcPct val="98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Mindig egyenlőségjellel kezdődik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hu-HU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Tartalma állandók, cellahivatkozások, operátorok, függvények.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hu-HU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Az eredmény mindig a cellában 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jelenik meg.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Aritmetikai operátorok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573213" y="1941513"/>
          <a:ext cx="6886575" cy="453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r:id="rId4" imgW="1757160" imgH="1200240" progId="">
                  <p:embed/>
                </p:oleObj>
              </mc:Choice>
              <mc:Fallback>
                <p:oleObj r:id="rId4" imgW="1757160" imgH="1200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1941513"/>
                        <a:ext cx="6886575" cy="45386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Összehasonlító operátorok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619250" y="1939925"/>
          <a:ext cx="6886575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r:id="rId4" imgW="1757160" imgH="1200240" progId="">
                  <p:embed/>
                </p:oleObj>
              </mc:Choice>
              <mc:Fallback>
                <p:oleObj r:id="rId4" imgW="1757160" imgH="1200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39925"/>
                        <a:ext cx="6886575" cy="4540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Hivatkozások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619250" y="1979613"/>
          <a:ext cx="5965825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r:id="rId4" imgW="2327760" imgH="1543320" progId="">
                  <p:embed/>
                </p:oleObj>
              </mc:Choice>
              <mc:Fallback>
                <p:oleObj r:id="rId4" imgW="2327760" imgH="1543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79613"/>
                        <a:ext cx="5965825" cy="39925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Egyszerűbb számítások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40088" y="1814513"/>
            <a:ext cx="6335712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2096" rIns="0" bIns="0" anchor="ctr"/>
          <a:lstStyle/>
          <a:p>
            <a:pPr marL="0" indent="0">
              <a:lnSpc>
                <a:spcPct val="98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hu-HU"/>
              <a:t>=3+5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hu-HU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hu-HU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hu-HU"/>
              <a:t>=A1+3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hu-HU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hu-HU"/>
              <a:t>=A1+A2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Képlet másolása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319588"/>
            <a:ext cx="450056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3363"/>
            <a:ext cx="3779838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4319588" y="1619250"/>
            <a:ext cx="2519362" cy="2700338"/>
          </a:xfrm>
          <a:prstGeom prst="line">
            <a:avLst/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 flipV="1">
            <a:off x="538163" y="3598863"/>
            <a:ext cx="4683125" cy="1082675"/>
          </a:xfrm>
          <a:prstGeom prst="line">
            <a:avLst/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Táblázat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Olyan tartomány amelyben egymással összetartozó adatok vannak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Képlet másolása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39863"/>
            <a:ext cx="5580062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480175" y="3060700"/>
            <a:ext cx="3240088" cy="2519363"/>
          </a:xfrm>
          <a:prstGeom prst="rect">
            <a:avLst/>
          </a:prstGeom>
          <a:solidFill>
            <a:srgbClr val="E6FF00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7096" rIns="90000" bIns="45000" anchor="ctr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hu-HU" sz="3200">
                <a:solidFill>
                  <a:srgbClr val="000000"/>
                </a:solidFill>
              </a:rPr>
              <a:t>=sum(c2:d2)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hu-HU" sz="3200">
                <a:solidFill>
                  <a:srgbClr val="000000"/>
                </a:solidFill>
              </a:rPr>
              <a:t>=sum(c3:d3)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hu-HU" sz="3200">
                <a:solidFill>
                  <a:srgbClr val="000000"/>
                </a:solidFill>
              </a:rPr>
              <a:t>=sum(c4:d4)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hu-HU" sz="3200">
                <a:solidFill>
                  <a:srgbClr val="000000"/>
                </a:solidFill>
              </a:rPr>
              <a:t>=sum(c5:d5)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hu-HU" sz="3200">
                <a:solidFill>
                  <a:srgbClr val="000000"/>
                </a:solidFill>
              </a:rPr>
              <a:t>=sum(c6:d6)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H="1" flipV="1">
            <a:off x="4678363" y="3238500"/>
            <a:ext cx="1803400" cy="1825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 flipV="1">
            <a:off x="4678363" y="3597275"/>
            <a:ext cx="1803400" cy="3635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H="1" flipV="1">
            <a:off x="4678363" y="3957638"/>
            <a:ext cx="1803400" cy="36353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H="1" flipV="1">
            <a:off x="4678363" y="4318000"/>
            <a:ext cx="1803400" cy="5429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H="1" flipV="1">
            <a:off x="4678363" y="4678363"/>
            <a:ext cx="1803400" cy="5429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Hivatkozások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9792" y="1768475"/>
            <a:ext cx="9433048" cy="4899025"/>
          </a:xfrm>
          <a:ln/>
        </p:spPr>
        <p:txBody>
          <a:bodyPr/>
          <a:lstStyle/>
          <a:p>
            <a:pPr marL="565150" indent="-457200">
              <a:lnSpc>
                <a:spcPct val="98000"/>
              </a:lnSpc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Relatív </a:t>
            </a:r>
            <a:r>
              <a:rPr lang="hu-HU" dirty="0"/>
              <a:t> </a:t>
            </a:r>
            <a:r>
              <a:rPr lang="hu-HU" sz="2400" i="1" dirty="0"/>
              <a:t>egymáshoz viszonyított </a:t>
            </a:r>
            <a:r>
              <a:rPr lang="hu-HU" sz="2400" i="1" dirty="0" smtClean="0"/>
              <a:t>helyzet. Másoláskor </a:t>
            </a:r>
            <a:r>
              <a:rPr lang="hu-HU" sz="2400" i="1" dirty="0"/>
              <a:t>(a másolás irányától függően) változik</a:t>
            </a:r>
            <a:r>
              <a:rPr lang="hu-HU" sz="2400" i="1" dirty="0" smtClean="0"/>
              <a:t>.</a:t>
            </a:r>
          </a:p>
          <a:p>
            <a:pPr marL="107950" indent="0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2400" i="1" dirty="0"/>
              <a:t>	</a:t>
            </a:r>
            <a:r>
              <a:rPr lang="hu-HU" sz="2400" i="1" dirty="0" smtClean="0"/>
              <a:t>pl. A3</a:t>
            </a:r>
          </a:p>
          <a:p>
            <a:pPr marL="565150" indent="-457200">
              <a:lnSpc>
                <a:spcPct val="98000"/>
              </a:lnSpc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Abszolút </a:t>
            </a:r>
            <a:r>
              <a:rPr lang="hu-HU" sz="2400" i="1" dirty="0" smtClean="0"/>
              <a:t>meghatározott </a:t>
            </a:r>
            <a:r>
              <a:rPr lang="hu-HU" sz="2400" i="1" dirty="0"/>
              <a:t>helyre, egy adott cellára mutat. Másoláskor nem változik.</a:t>
            </a:r>
            <a:r>
              <a:rPr lang="hu-HU" sz="2400" i="1" dirty="0"/>
              <a:t/>
            </a:r>
            <a:br>
              <a:rPr lang="hu-HU" sz="2400" i="1" dirty="0"/>
            </a:br>
            <a:r>
              <a:rPr lang="hu-HU" sz="2400" i="1" dirty="0"/>
              <a:t>pl. $A$4</a:t>
            </a:r>
            <a:endParaRPr lang="hu-H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5150" indent="-457200">
              <a:buSzPct val="45000"/>
              <a:buFont typeface="Symbol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Vegyes </a:t>
            </a:r>
            <a:r>
              <a:rPr lang="hu-HU" dirty="0"/>
              <a:t> </a:t>
            </a:r>
            <a:r>
              <a:rPr lang="hu-HU" sz="2400" i="1" dirty="0"/>
              <a:t>a másik két típus kombinációja, </a:t>
            </a:r>
            <a:r>
              <a:rPr lang="hu-HU" sz="2400" i="1" dirty="0" smtClean="0"/>
              <a:t>a hivatkozásban </a:t>
            </a:r>
            <a:r>
              <a:rPr lang="hu-HU" sz="2400" i="1" dirty="0"/>
              <a:t>vagy csak az oszlop vagy csak a sor rögzített. Másoláskor a rögzített része nem változik, a relatív része változhat(!).</a:t>
            </a:r>
            <a:r>
              <a:rPr lang="hu-HU" sz="2400" i="1" dirty="0"/>
              <a:t/>
            </a:r>
            <a:br>
              <a:rPr lang="hu-HU" sz="2400" i="1" dirty="0"/>
            </a:br>
            <a:r>
              <a:rPr lang="hu-HU" sz="2400" i="1" dirty="0"/>
              <a:t>pl. $A2, C$5</a:t>
            </a:r>
            <a:endParaRPr lang="hu-H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Relatív hivatkozás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1945390"/>
            <a:ext cx="4857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/>
          <p:nvPr/>
        </p:nvPicPr>
        <p:blipFill rotWithShape="1">
          <a:blip r:embed="rId4"/>
          <a:srcRect t="12618" r="74936" b="65344"/>
          <a:stretch/>
        </p:blipFill>
        <p:spPr bwMode="auto">
          <a:xfrm>
            <a:off x="3943846" y="3563813"/>
            <a:ext cx="4419600" cy="2428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Relatív hivatkozás 2.</a:t>
            </a:r>
          </a:p>
        </p:txBody>
      </p:sp>
      <p:pic>
        <p:nvPicPr>
          <p:cNvPr id="5" name="Kép 4"/>
          <p:cNvPicPr/>
          <p:nvPr/>
        </p:nvPicPr>
        <p:blipFill rotWithShape="1">
          <a:blip r:embed="rId3"/>
          <a:srcRect t="12801" r="74205" b="70635"/>
          <a:stretch/>
        </p:blipFill>
        <p:spPr bwMode="auto">
          <a:xfrm>
            <a:off x="935856" y="1691605"/>
            <a:ext cx="3838575" cy="1540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/>
          <p:cNvPicPr/>
          <p:nvPr/>
        </p:nvPicPr>
        <p:blipFill rotWithShape="1">
          <a:blip r:embed="rId4"/>
          <a:srcRect t="12647" r="74040" b="69312"/>
          <a:stretch/>
        </p:blipFill>
        <p:spPr bwMode="auto">
          <a:xfrm>
            <a:off x="3024088" y="3232115"/>
            <a:ext cx="4253865" cy="184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Abszolút </a:t>
            </a: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hivatkozás</a:t>
            </a:r>
          </a:p>
        </p:txBody>
      </p:sp>
      <p:pic>
        <p:nvPicPr>
          <p:cNvPr id="4" name="Kép 3"/>
          <p:cNvPicPr/>
          <p:nvPr/>
        </p:nvPicPr>
        <p:blipFill rotWithShape="1">
          <a:blip r:embed="rId3"/>
          <a:srcRect t="12434" r="68253" b="59524"/>
          <a:stretch/>
        </p:blipFill>
        <p:spPr bwMode="auto">
          <a:xfrm>
            <a:off x="20031" y="1259557"/>
            <a:ext cx="4896544" cy="2659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3505089"/>
            <a:ext cx="4667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4211885"/>
            <a:ext cx="46291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1475581"/>
            <a:ext cx="3310748" cy="89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zis 1"/>
          <p:cNvSpPr/>
          <p:nvPr/>
        </p:nvSpPr>
        <p:spPr bwMode="auto">
          <a:xfrm>
            <a:off x="7200552" y="1475581"/>
            <a:ext cx="1296144" cy="8978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DejaVu Sans" pitchFamily="16" charset="0"/>
            </a:endParaRPr>
          </a:p>
        </p:txBody>
      </p:sp>
      <p:sp>
        <p:nvSpPr>
          <p:cNvPr id="3" name="Ellipszis 2"/>
          <p:cNvSpPr/>
          <p:nvPr/>
        </p:nvSpPr>
        <p:spPr bwMode="auto">
          <a:xfrm>
            <a:off x="8136656" y="4211885"/>
            <a:ext cx="432048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DejaVu Sans" pitchFamily="16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3816176" y="3534606"/>
            <a:ext cx="432048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DejaVu Sans" pitchFamily="16" charset="0"/>
            </a:endParaRPr>
          </a:p>
        </p:txBody>
      </p:sp>
      <p:sp>
        <p:nvSpPr>
          <p:cNvPr id="11" name="Ellipszis 10"/>
          <p:cNvSpPr/>
          <p:nvPr/>
        </p:nvSpPr>
        <p:spPr bwMode="auto">
          <a:xfrm>
            <a:off x="2664048" y="1286050"/>
            <a:ext cx="432048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DejaVu Sans" pitchFamily="16" charset="0"/>
            </a:endParaRPr>
          </a:p>
        </p:txBody>
      </p:sp>
      <p:cxnSp>
        <p:nvCxnSpPr>
          <p:cNvPr id="6" name="Egyenes összekötő nyíllal 5"/>
          <p:cNvCxnSpPr>
            <a:stCxn id="11" idx="6"/>
          </p:cNvCxnSpPr>
          <p:nvPr/>
        </p:nvCxnSpPr>
        <p:spPr bwMode="auto">
          <a:xfrm>
            <a:off x="3096096" y="1430066"/>
            <a:ext cx="4176464" cy="26153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Egyenes összekötő nyíllal 7"/>
          <p:cNvCxnSpPr>
            <a:stCxn id="10" idx="6"/>
          </p:cNvCxnSpPr>
          <p:nvPr/>
        </p:nvCxnSpPr>
        <p:spPr bwMode="auto">
          <a:xfrm flipV="1">
            <a:off x="4248224" y="2195661"/>
            <a:ext cx="3024336" cy="148296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Egyenes összekötő nyíllal 11"/>
          <p:cNvCxnSpPr>
            <a:stCxn id="3" idx="0"/>
            <a:endCxn id="2" idx="4"/>
          </p:cNvCxnSpPr>
          <p:nvPr/>
        </p:nvCxnSpPr>
        <p:spPr bwMode="auto">
          <a:xfrm flipH="1" flipV="1">
            <a:off x="7848624" y="2373411"/>
            <a:ext cx="504056" cy="183847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=B2*A2+B2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60588"/>
            <a:ext cx="59404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/>
          <p:nvPr/>
        </p:nvPicPr>
        <p:blipFill rotWithShape="1">
          <a:blip r:embed="rId2"/>
          <a:srcRect l="-1" t="12317" r="72866" b="68620"/>
          <a:stretch/>
        </p:blipFill>
        <p:spPr bwMode="auto">
          <a:xfrm>
            <a:off x="935856" y="1403573"/>
            <a:ext cx="460851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Vegyes hivatkozás</a:t>
            </a:r>
            <a:endParaRPr lang="hu-H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/>
          <p:nvPr/>
        </p:nvPicPr>
        <p:blipFill rotWithShape="1">
          <a:blip r:embed="rId2"/>
          <a:srcRect t="12317" r="40947" b="50265"/>
          <a:stretch/>
        </p:blipFill>
        <p:spPr bwMode="auto">
          <a:xfrm>
            <a:off x="1799952" y="3347789"/>
            <a:ext cx="7704856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4438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  <a:t>Diagramok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84213" y="6246813"/>
            <a:ext cx="6696075" cy="952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2096" rIns="0" bIns="0" anchor="ctr"/>
          <a:lstStyle/>
          <a:p>
            <a:pPr marL="0" indent="0" algn="ctr">
              <a:lnSpc>
                <a:spcPct val="98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hu-HU"/>
              <a:t>Az adatok grafikus ábrázolása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95425"/>
            <a:ext cx="630078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Több munkalap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160588"/>
            <a:ext cx="685800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Hivatkozás egy munkalapra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339975" y="3060700"/>
            <a:ext cx="6515100" cy="1312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2096" rIns="0" bIns="0" anchor="ctr"/>
          <a:lstStyle/>
          <a:p>
            <a:pPr marL="0" indent="0">
              <a:lnSpc>
                <a:spcPct val="98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hu-HU"/>
              <a:t>=SZUM(Munkalap2.c1:c6)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Munkalap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tulajdonképpeni számolótáblák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384 (256)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oszlop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1 048 576 (65 536) sor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Függvények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22438"/>
            <a:ext cx="80264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Átlag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79613" y="1814513"/>
            <a:ext cx="7596187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2096" rIns="0" bIns="0" anchor="ctr"/>
          <a:lstStyle/>
          <a:p>
            <a:pPr marL="0" indent="0">
              <a:lnSpc>
                <a:spcPct val="98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/>
              <a:t>=ÁTLAG(tartomány)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/>
              <a:t>=AVERAGE(tartomány)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Max, min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00338" y="1814513"/>
            <a:ext cx="6875462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2096" rIns="0" bIns="0" anchor="ctr"/>
          <a:lstStyle/>
          <a:p>
            <a:pPr marL="0" indent="0">
              <a:lnSpc>
                <a:spcPct val="98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hu-HU"/>
              <a:t>=MAX()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hu-HU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hu-HU"/>
              <a:t>=MIN()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Hibaüzenetek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64197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#HIÁNYZIK  - nincs adat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#HIV – érvénytelen cellára hivatkozunk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#NULLA – olyan tartomány metszetét adtuk meg amelyek nem metszik egymást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#SZÁM – számokkal kapcsolatos hibára utal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#ZÉRÓOSZTÓ – osztás nullával 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#ÉRTÉK – hibás argumentum v. operandus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Körkörös hivatkozás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800225" y="3060700"/>
            <a:ext cx="6300788" cy="1979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2096" rIns="0" bIns="0" anchor="ctr"/>
          <a:lstStyle/>
          <a:p>
            <a:pPr marL="0" indent="0" algn="ctr">
              <a:lnSpc>
                <a:spcPct val="98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képlet közvetlenül vagy közvetve saját cellájára hivatkozik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Irodalom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>
                <a:hlinkClick r:id="rId3"/>
              </a:rPr>
              <a:t>http://hu.ecdlweb.org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>
                <a:hlinkClick r:id="rId4"/>
              </a:rPr>
              <a:t>http://www.ipszilon.niif.hu/OO/l4.html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Munkafüzet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lnSpc>
                <a:spcPct val="98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munkalapból álló fájl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5570935"/>
            <a:ext cx="4871024" cy="145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2339677"/>
            <a:ext cx="5338373" cy="323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gyenes összekötő nyíllal 6"/>
          <p:cNvCxnSpPr/>
          <p:nvPr/>
        </p:nvCxnSpPr>
        <p:spPr bwMode="auto">
          <a:xfrm>
            <a:off x="2159992" y="5364013"/>
            <a:ext cx="792088" cy="14401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zövegdoboz 7"/>
          <p:cNvSpPr txBox="1"/>
          <p:nvPr/>
        </p:nvSpPr>
        <p:spPr>
          <a:xfrm>
            <a:off x="1367904" y="5016544"/>
            <a:ext cx="1584176" cy="36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Munkalap</a:t>
            </a:r>
            <a:endParaRPr lang="hu-H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779463"/>
          </a:xfrm>
          <a:ln/>
        </p:spPr>
        <p:txBody>
          <a:bodyPr tIns="16632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  <a:t>Felhasználói felület -- </a:t>
            </a:r>
            <a:r>
              <a:rPr lang="hu-HU" sz="4800" b="1" dirty="0" err="1">
                <a:solidFill>
                  <a:schemeClr val="accent2">
                    <a:lumMod val="75000"/>
                  </a:schemeClr>
                </a:solidFill>
              </a:rPr>
              <a:t>OOo</a:t>
            </a:r>
            <a:endParaRPr lang="hu-H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2" y="899517"/>
            <a:ext cx="9650946" cy="66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DejaVu Sans"/>
        <a:ea typeface=""/>
        <a:cs typeface=""/>
      </a:majorFont>
      <a:minorFont>
        <a:latin typeface="DejaVu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DejaVu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DejaVu Sans" pitchFamily="16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972</Words>
  <Application>Microsoft Office PowerPoint</Application>
  <PresentationFormat>Egyéni</PresentationFormat>
  <Paragraphs>322</Paragraphs>
  <Slides>75</Slides>
  <Notes>74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75</vt:i4>
      </vt:variant>
    </vt:vector>
  </HeadingPairs>
  <TitlesOfParts>
    <vt:vector size="76" baseType="lpstr">
      <vt:lpstr>Alapértelmezett terv</vt:lpstr>
      <vt:lpstr>PowerPoint bemutató</vt:lpstr>
      <vt:lpstr>PowerPoint bemutató</vt:lpstr>
      <vt:lpstr>Fogalmak</vt:lpstr>
      <vt:lpstr>Cella</vt:lpstr>
      <vt:lpstr>Tartomány</vt:lpstr>
      <vt:lpstr>Táblázat</vt:lpstr>
      <vt:lpstr>Munkalap</vt:lpstr>
      <vt:lpstr>Munkafüzet</vt:lpstr>
      <vt:lpstr>Felhasználói felület -- OOo</vt:lpstr>
      <vt:lpstr>Felhasználói felület -- MSO</vt:lpstr>
      <vt:lpstr>Felhasználói felület -- Gnumeric</vt:lpstr>
      <vt:lpstr>Adatbevitel</vt:lpstr>
      <vt:lpstr>Billentyű kombinációk</vt:lpstr>
      <vt:lpstr>Billentyű kombinációk 2</vt:lpstr>
      <vt:lpstr>Adatbeviteli mód</vt:lpstr>
      <vt:lpstr>Sortörés</vt:lpstr>
      <vt:lpstr>Cella eredeti tartalmának visszaállítása</vt:lpstr>
      <vt:lpstr>Szám és szöveg</vt:lpstr>
      <vt:lpstr>Gyakori hibák</vt:lpstr>
      <vt:lpstr>Gyakori hibák 2</vt:lpstr>
      <vt:lpstr>Cella tartalmának átírása</vt:lpstr>
      <vt:lpstr>Tartalom módosítása</vt:lpstr>
      <vt:lpstr>Cella szerkesztése</vt:lpstr>
      <vt:lpstr>Tartalom törlése</vt:lpstr>
      <vt:lpstr>Tartomány</vt:lpstr>
      <vt:lpstr>Kijelölés</vt:lpstr>
      <vt:lpstr>Egész sor, oszlop kijelölése</vt:lpstr>
      <vt:lpstr>Egész oszlopra, sorra hivatkozás</vt:lpstr>
      <vt:lpstr>Kijelölés billentyűvel</vt:lpstr>
      <vt:lpstr>Kijelölése megszüntetése</vt:lpstr>
      <vt:lpstr>Össze nem függő területek kijelölése</vt:lpstr>
      <vt:lpstr>Össze nem függő tartományok hivatkozása</vt:lpstr>
      <vt:lpstr>Cella másolása, mozgatása</vt:lpstr>
      <vt:lpstr>Cellák mozgatása, másolása</vt:lpstr>
      <vt:lpstr>Munkalapon belül egérrel vonszolás</vt:lpstr>
      <vt:lpstr>Formázás</vt:lpstr>
      <vt:lpstr>Számformátum</vt:lpstr>
      <vt:lpstr>Excel</vt:lpstr>
      <vt:lpstr>Calc</vt:lpstr>
      <vt:lpstr>GNumeric</vt:lpstr>
      <vt:lpstr>Számok megjelenése</vt:lpstr>
      <vt:lpstr>Egyéni formátum - Excel</vt:lpstr>
      <vt:lpstr>Egyéni formátum - Calc</vt:lpstr>
      <vt:lpstr>Igazítás</vt:lpstr>
      <vt:lpstr>Igazítás</vt:lpstr>
      <vt:lpstr>Szegély és mintázat (háttér)</vt:lpstr>
      <vt:lpstr>Szegély</vt:lpstr>
      <vt:lpstr>Szegély</vt:lpstr>
      <vt:lpstr>Mintázat, azaz háttér</vt:lpstr>
      <vt:lpstr>Mintázat, azaz háttér</vt:lpstr>
      <vt:lpstr>Automatikus kitöltés</vt:lpstr>
      <vt:lpstr>Listák</vt:lpstr>
      <vt:lpstr>Képlet</vt:lpstr>
      <vt:lpstr>Képlet formája</vt:lpstr>
      <vt:lpstr>Aritmetikai operátorok</vt:lpstr>
      <vt:lpstr>Összehasonlító operátorok</vt:lpstr>
      <vt:lpstr>Hivatkozások</vt:lpstr>
      <vt:lpstr>Egyszerűbb számítások</vt:lpstr>
      <vt:lpstr>Képlet másolása</vt:lpstr>
      <vt:lpstr>Képlet másolása</vt:lpstr>
      <vt:lpstr>Hivatkozások</vt:lpstr>
      <vt:lpstr>Relatív hivatkozás</vt:lpstr>
      <vt:lpstr>Relatív hivatkozás 2.</vt:lpstr>
      <vt:lpstr>Abszolút hivatkozás</vt:lpstr>
      <vt:lpstr>=B2*A2+B2</vt:lpstr>
      <vt:lpstr>Vegyes hivatkozás</vt:lpstr>
      <vt:lpstr>Diagramok</vt:lpstr>
      <vt:lpstr>Több munkalap</vt:lpstr>
      <vt:lpstr>Hivatkozás egy munkalapra</vt:lpstr>
      <vt:lpstr>Függvények</vt:lpstr>
      <vt:lpstr>Átlag</vt:lpstr>
      <vt:lpstr>Max, min</vt:lpstr>
      <vt:lpstr>Hibaüzenetek</vt:lpstr>
      <vt:lpstr>Körkörös hivatkozás</vt:lpstr>
      <vt:lpstr>Irodalom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Összeállította: Sallai András</dc:title>
  <dc:creator>bela</dc:creator>
  <cp:lastModifiedBy>bela</cp:lastModifiedBy>
  <cp:revision>108</cp:revision>
  <cp:lastPrinted>1601-01-01T00:00:00Z</cp:lastPrinted>
  <dcterms:created xsi:type="dcterms:W3CDTF">2007-03-09T16:30:14Z</dcterms:created>
  <dcterms:modified xsi:type="dcterms:W3CDTF">2013-01-20T21:07:04Z</dcterms:modified>
</cp:coreProperties>
</file>