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32C50-61CA-455D-9D9F-D22F3E3E84ED}" type="datetimeFigureOut">
              <a:rPr lang="hu-HU" smtClean="0"/>
              <a:t>2013.03.10.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9DCB-77D6-49E5-928D-5E2C3E9CCA6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321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694C-3D17-4171-8EEC-9D93F2E70693}" type="datetime1">
              <a:rPr lang="hu-HU" smtClean="0"/>
              <a:t>2013.03.10.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179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FC06-41AF-4FEA-A7BB-EF630D0EBFE6}" type="datetime1">
              <a:rPr lang="hu-HU" smtClean="0"/>
              <a:t>2013.03.10.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659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2BA8-4433-49C1-AB6F-D52E69E115C8}" type="datetime1">
              <a:rPr lang="hu-HU" smtClean="0"/>
              <a:t>2013.03.10.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228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CF1C-A41D-4D93-9444-75C0C44460A1}" type="datetime1">
              <a:rPr lang="hu-HU" smtClean="0"/>
              <a:t>2013.03.10.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465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73AC-CC0A-4F6C-856D-10754CFBC0E0}" type="datetime1">
              <a:rPr lang="hu-HU" smtClean="0"/>
              <a:t>2013.03.10.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909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793A-40DE-47A4-A201-4144822D86BA}" type="datetime1">
              <a:rPr lang="hu-HU" smtClean="0"/>
              <a:t>2013.03.10.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64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EA12-2C7B-43A7-813D-75ED4B72BF88}" type="datetime1">
              <a:rPr lang="hu-HU" smtClean="0"/>
              <a:t>2013.03.10.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417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0D85-1152-47F0-AE2E-A81411536E01}" type="datetime1">
              <a:rPr lang="hu-HU" smtClean="0"/>
              <a:t>2013.03.10.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129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E4E1-7272-4240-9E28-DDEF9A4507AB}" type="datetime1">
              <a:rPr lang="hu-HU" smtClean="0"/>
              <a:t>2013.03.10.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990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DF611-9674-4760-9DDF-B5C4B184CDEB}" type="datetime1">
              <a:rPr lang="hu-HU" smtClean="0"/>
              <a:t>2013.03.10.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909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1635-41AE-497F-95B0-359868C2027D}" type="datetime1">
              <a:rPr lang="hu-HU" smtClean="0"/>
              <a:t>2013.03.10.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617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91EA1-A105-4067-BF2F-8ABC0922BEB8}" type="datetime1">
              <a:rPr lang="hu-HU" smtClean="0"/>
              <a:t>2013.03.10.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606FE-C150-4F0B-9BE0-1BC3B99D2A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87996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8800" dirty="0" smtClean="0"/>
              <a:t>ALGORITMUSOK</a:t>
            </a:r>
            <a:endParaRPr lang="hu-HU" sz="8800" dirty="0"/>
          </a:p>
        </p:txBody>
      </p:sp>
    </p:spTree>
    <p:extLst>
      <p:ext uri="{BB962C8B-B14F-4D97-AF65-F5344CB8AC3E}">
        <p14:creationId xmlns:p14="http://schemas.microsoft.com/office/powerpoint/2010/main" val="284397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51520" y="188640"/>
            <a:ext cx="871296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CIKLUS</a:t>
            </a:r>
          </a:p>
          <a:p>
            <a:pPr algn="ctr"/>
            <a:r>
              <a:rPr lang="hu-HU" sz="4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Ismétlődő</a:t>
            </a:r>
          </a:p>
          <a:p>
            <a:pPr algn="ctr"/>
            <a:r>
              <a:rPr lang="hu-HU" sz="4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(azonos vagy hasonló)</a:t>
            </a:r>
          </a:p>
          <a:p>
            <a:pPr algn="ctr"/>
            <a:r>
              <a:rPr lang="hu-HU" sz="4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tevékenységek megvalósítására szolgál</a:t>
            </a:r>
          </a:p>
        </p:txBody>
      </p:sp>
      <p:sp>
        <p:nvSpPr>
          <p:cNvPr id="3" name="Téglalap 2"/>
          <p:cNvSpPr/>
          <p:nvPr/>
        </p:nvSpPr>
        <p:spPr>
          <a:xfrm>
            <a:off x="251520" y="2681630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400" b="1" dirty="0" smtClean="0"/>
              <a:t>Működési módjukat tekintve három alaptípusba sorolhatók aszerint, hogy hányszor futnak le: ezek az </a:t>
            </a:r>
            <a:r>
              <a:rPr lang="hu-HU" sz="4400" b="1" dirty="0" err="1" smtClean="0">
                <a:solidFill>
                  <a:srgbClr val="FF0000"/>
                </a:solidFill>
              </a:rPr>
              <a:t>elöltesztelő</a:t>
            </a:r>
            <a:r>
              <a:rPr lang="hu-HU" sz="4400" b="1" dirty="0" smtClean="0"/>
              <a:t>, a </a:t>
            </a:r>
            <a:r>
              <a:rPr lang="hu-HU" sz="4400" b="1" dirty="0" err="1" smtClean="0">
                <a:solidFill>
                  <a:srgbClr val="FF0000"/>
                </a:solidFill>
              </a:rPr>
              <a:t>hátultesztelő</a:t>
            </a:r>
            <a:r>
              <a:rPr lang="hu-HU" sz="4400" b="1" dirty="0" smtClean="0"/>
              <a:t> és a </a:t>
            </a:r>
            <a:r>
              <a:rPr lang="hu-HU" sz="4400" b="1" dirty="0" smtClean="0">
                <a:solidFill>
                  <a:srgbClr val="FF0000"/>
                </a:solidFill>
              </a:rPr>
              <a:t>számlálós</a:t>
            </a:r>
            <a:r>
              <a:rPr lang="hu-HU" sz="4400" b="1" dirty="0" smtClean="0"/>
              <a:t> ciklus.</a:t>
            </a:r>
            <a:endParaRPr lang="hu-HU" sz="4400" b="1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68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627784" y="116632"/>
            <a:ext cx="35651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 err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Elöltesztelő</a:t>
            </a:r>
            <a:r>
              <a:rPr lang="hu-HU" sz="36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ciklus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" y="684656"/>
            <a:ext cx="3754016" cy="610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4067944" y="762963"/>
            <a:ext cx="4392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ciklusmagban lévő utasítások csak akkor hajtódnak végre, amíg a feltétel igaz.</a:t>
            </a:r>
            <a:endParaRPr lang="hu-HU" sz="3200" b="1" dirty="0">
              <a:ln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902904" y="22048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igaz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843808" y="14847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hamis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779912" y="2719661"/>
            <a:ext cx="53640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</a:t>
            </a:r>
            <a:r>
              <a:rPr lang="hu-HU" sz="2800" dirty="0" err="1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elöltesztelő</a:t>
            </a:r>
            <a:r>
              <a:rPr lang="hu-HU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ciklus tehát először megvizsgálja, hogy a feltétel fennáll-e. Ha igen, akkor lefuttatja a ciklusmagot, és újból kezdődik; ha nem, akkor a program a ciklus utáni ponton folytatódik, azaz a ciklusmag kimarad. Lehetséges tehát, hogy az </a:t>
            </a:r>
            <a:r>
              <a:rPr lang="hu-HU" sz="2800" dirty="0" err="1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elöltesztelő</a:t>
            </a:r>
            <a:r>
              <a:rPr lang="hu-HU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ciklus egyszer sem fog lefutni.</a:t>
            </a:r>
            <a:endParaRPr lang="hu-HU" sz="2800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888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7825"/>
            <a:ext cx="3756025" cy="610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églalap 1"/>
          <p:cNvSpPr/>
          <p:nvPr/>
        </p:nvSpPr>
        <p:spPr>
          <a:xfrm>
            <a:off x="5076056" y="1916832"/>
            <a:ext cx="3672408" cy="352839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5715744" y="2556520"/>
            <a:ext cx="3032720" cy="28887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3"/>
          <p:cNvCxnSpPr/>
          <p:nvPr/>
        </p:nvCxnSpPr>
        <p:spPr>
          <a:xfrm>
            <a:off x="5715744" y="3573016"/>
            <a:ext cx="303272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5715744" y="4581128"/>
            <a:ext cx="303272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5508104" y="20608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Feltétel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012160" y="285293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Ciklus 1. utasítás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6030168" y="47971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Ciklus n. utasítás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04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603228" y="116632"/>
            <a:ext cx="3902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3600" b="1" dirty="0" err="1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Hátultesztelő</a:t>
            </a:r>
            <a:r>
              <a:rPr lang="hu-HU" sz="36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6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ciklus</a:t>
            </a:r>
            <a:endParaRPr lang="hu-HU" sz="36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" y="738088"/>
            <a:ext cx="3980077" cy="6047903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4017392" y="738088"/>
            <a:ext cx="51266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b="1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ciklusmagban lévő utasítások addig hajtódnak végre, amíg a feltétel igaz.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igaz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987824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hamis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4030174" y="2307748"/>
            <a:ext cx="51010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Mivel a feltételvizsgálat a ciklusmag után áll, ezért a </a:t>
            </a:r>
            <a:r>
              <a:rPr lang="hu-HU" sz="2800" dirty="0" err="1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hátultesztelő</a:t>
            </a:r>
            <a:r>
              <a:rPr lang="hu-HU" sz="28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ciklus legalább egyszer mindenképpen lefut.</a:t>
            </a:r>
          </a:p>
        </p:txBody>
      </p:sp>
      <p:sp>
        <p:nvSpPr>
          <p:cNvPr id="8" name="Téglalap 7"/>
          <p:cNvSpPr/>
          <p:nvPr/>
        </p:nvSpPr>
        <p:spPr>
          <a:xfrm>
            <a:off x="4716016" y="4293096"/>
            <a:ext cx="3312368" cy="249289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5355704" y="4293096"/>
            <a:ext cx="2672680" cy="18532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Egyenes összekötő 9"/>
          <p:cNvCxnSpPr/>
          <p:nvPr/>
        </p:nvCxnSpPr>
        <p:spPr>
          <a:xfrm>
            <a:off x="5355704" y="4869160"/>
            <a:ext cx="267268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5355704" y="5539543"/>
            <a:ext cx="267268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5580112" y="43651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Ciklus 1. utasítás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5581187" y="566124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Ciklus n. utasítás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4716016" y="63093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Feltétel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879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483768" y="44624"/>
            <a:ext cx="3250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Számlálós </a:t>
            </a:r>
            <a:r>
              <a:rPr lang="hu-HU" sz="3600" b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ciklus</a:t>
            </a:r>
            <a:endParaRPr lang="hu-HU" sz="36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9" y="620688"/>
            <a:ext cx="4046231" cy="6177353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4355976" y="874747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8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számláló ciklus általánosságban olyan </a:t>
            </a:r>
            <a:r>
              <a:rPr lang="hu-HU" sz="2800" dirty="0" err="1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előltesztelő</a:t>
            </a:r>
            <a:r>
              <a:rPr lang="hu-HU" sz="28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ciklust jelent, amely </a:t>
            </a:r>
            <a:r>
              <a:rPr lang="hu-HU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egész számok adott </a:t>
            </a:r>
            <a:r>
              <a:rPr lang="hu-HU" sz="28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intervallumán léptet </a:t>
            </a:r>
            <a:r>
              <a:rPr lang="hu-HU" sz="2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végig.</a:t>
            </a:r>
            <a:endParaRPr lang="hu-HU" sz="2800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403648" y="23488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FF0000"/>
                </a:solidFill>
              </a:rPr>
              <a:t>k</a:t>
            </a:r>
            <a:r>
              <a:rPr lang="hu-HU" b="1" dirty="0" smtClean="0">
                <a:solidFill>
                  <a:srgbClr val="FF0000"/>
                </a:solidFill>
              </a:rPr>
              <a:t>isebb, egyenlő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915816" y="1628800"/>
            <a:ext cx="119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nagyobb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4427984" y="3217622"/>
            <a:ext cx="3672408" cy="352839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067672" y="3857310"/>
            <a:ext cx="3032720" cy="28887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5067672" y="4873806"/>
            <a:ext cx="303272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5067672" y="5881918"/>
            <a:ext cx="303272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4617829" y="336163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Számláló utasítás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5652120" y="415372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Ciklus 1. utasítás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670128" y="60979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Ciklus n. utasítás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76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1779" y="116632"/>
            <a:ext cx="8928992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algoritmus a feladat lépésenkénti leírása</a:t>
            </a:r>
          </a:p>
          <a:p>
            <a:pPr algn="ctr"/>
            <a:r>
              <a:rPr lang="hu-H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Az algoritmus elemi lépésekből álló utasításokat tartalmaz</a:t>
            </a:r>
          </a:p>
          <a:p>
            <a:pPr>
              <a:spcBef>
                <a:spcPct val="50000"/>
              </a:spcBef>
            </a:pPr>
            <a:r>
              <a:rPr lang="hu-HU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Legyen: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hu-H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könnyen áttekinthető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hu-H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követhető bárki számára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hu-H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világos, egyértelmű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hu-H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végrehajtható</a:t>
            </a:r>
          </a:p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hu-H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véges</a:t>
            </a:r>
          </a:p>
          <a:p>
            <a:endParaRPr lang="hu-HU" sz="3200" b="1" dirty="0" smtClean="0">
              <a:solidFill>
                <a:srgbClr val="A50021"/>
              </a:solidFill>
              <a:latin typeface="Bering" pitchFamily="2" charset="0"/>
            </a:endParaRPr>
          </a:p>
          <a:p>
            <a:r>
              <a:rPr lang="hu-H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ing" pitchFamily="2" charset="0"/>
              </a:rPr>
              <a:t>Az algoritmus programozási nyelvre fordítását kódolásnak nevezzük</a:t>
            </a:r>
          </a:p>
          <a:p>
            <a:pPr algn="ctr"/>
            <a:endParaRPr lang="hu-HU" sz="32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101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9512" y="332656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Algoritmus: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hu-HU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Folyamatok elemi részekre bontása.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hu-HU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Utasítások véges számú és pontos leírása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hu-HU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Utasítások meghatározott sorrendben legyenek</a:t>
            </a:r>
            <a:endParaRPr lang="hu-HU" sz="3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79512" y="3194978"/>
            <a:ext cx="8784976" cy="334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u="sng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FFFFFF"/>
                  </a:outerShdw>
                </a:effectLst>
              </a:rPr>
              <a:t>Algoritmus leíró eszközök:</a:t>
            </a:r>
          </a:p>
          <a:p>
            <a:pPr marL="285750" indent="-285750">
              <a:lnSpc>
                <a:spcPct val="13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hu-HU" sz="2400" b="1" dirty="0" smtClean="0"/>
              <a:t>Mondattal (szöveges)</a:t>
            </a:r>
          </a:p>
          <a:p>
            <a:pPr marL="285750" indent="-285750">
              <a:lnSpc>
                <a:spcPct val="13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hu-HU" sz="2400" b="1" dirty="0" smtClean="0"/>
              <a:t>Mondatszerűen (vázlat jellegű)</a:t>
            </a:r>
          </a:p>
          <a:p>
            <a:pPr marL="285750" indent="-285750">
              <a:lnSpc>
                <a:spcPct val="130000"/>
              </a:lnSpc>
              <a:buFont typeface="Arial" pitchFamily="34" charset="0"/>
              <a:buChar char="•"/>
              <a:tabLst>
                <a:tab pos="457200" algn="l"/>
              </a:tabLst>
            </a:pPr>
            <a:r>
              <a:rPr lang="hu-HU" sz="2400" b="1" dirty="0" smtClean="0"/>
              <a:t>Grafikusan </a:t>
            </a:r>
            <a:r>
              <a:rPr lang="hu-HU" sz="2400" b="1" dirty="0"/>
              <a:t>(rajzos, </a:t>
            </a:r>
            <a:r>
              <a:rPr lang="hu-HU" sz="2400" b="1" dirty="0" smtClean="0"/>
              <a:t>képes)</a:t>
            </a:r>
            <a:endParaRPr lang="hu-HU" sz="2400" b="1" dirty="0"/>
          </a:p>
          <a:p>
            <a:pPr marL="1200150" lvl="2" indent="-285750">
              <a:lnSpc>
                <a:spcPct val="130000"/>
              </a:lnSpc>
              <a:buFont typeface="Wingdings" pitchFamily="2" charset="2"/>
              <a:buChar char="Ø"/>
              <a:tabLst>
                <a:tab pos="457200" algn="l"/>
              </a:tabLst>
            </a:pPr>
            <a:r>
              <a:rPr lang="hu-HU" sz="2400" b="1" dirty="0" smtClean="0"/>
              <a:t>Folyamatábrával (különböző geometriai idomok használata)</a:t>
            </a:r>
          </a:p>
          <a:p>
            <a:pPr marL="1200150" lvl="2" indent="-285750">
              <a:lnSpc>
                <a:spcPct val="130000"/>
              </a:lnSpc>
              <a:buFont typeface="Wingdings" pitchFamily="2" charset="2"/>
              <a:buChar char="Ø"/>
              <a:tabLst>
                <a:tab pos="457200" algn="l"/>
              </a:tabLst>
            </a:pPr>
            <a:r>
              <a:rPr lang="hu-HU" sz="2400" b="1" dirty="0" err="1" smtClean="0"/>
              <a:t>Struktogram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290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07504" y="116632"/>
            <a:ext cx="89289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400" dirty="0" smtClean="0">
                <a:solidFill>
                  <a:srgbClr val="FFFF00"/>
                </a:solidFill>
              </a:rPr>
              <a:t>Szöveges</a:t>
            </a:r>
          </a:p>
          <a:p>
            <a:r>
              <a:rPr lang="hu-HU" sz="4400" dirty="0" smtClean="0">
                <a:solidFill>
                  <a:srgbClr val="FF0000"/>
                </a:solidFill>
              </a:rPr>
              <a:t>A feladat megoldás menete matematika órán: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4400" dirty="0" smtClean="0"/>
              <a:t>Adatok felírása, kigyűjtése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4400" dirty="0" smtClean="0"/>
              <a:t>Képlet felírása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4400" dirty="0" smtClean="0"/>
              <a:t>Behelyettesítés a képletbe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4400" dirty="0" smtClean="0"/>
              <a:t>Elvégezni a műveleteket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4400" dirty="0" smtClean="0"/>
              <a:t>Szöveges válasz írása, mértékegység jelölése</a:t>
            </a:r>
            <a:endParaRPr lang="hu-HU" sz="4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174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74015" y="116631"/>
            <a:ext cx="5025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3600" dirty="0" smtClean="0">
                <a:solidFill>
                  <a:srgbClr val="FFFF00"/>
                </a:solidFill>
              </a:rPr>
              <a:t>Folyamatábra (</a:t>
            </a:r>
            <a:r>
              <a:rPr lang="hu-HU" sz="3600" dirty="0" err="1" smtClean="0">
                <a:solidFill>
                  <a:srgbClr val="FFFF00"/>
                </a:solidFill>
              </a:rPr>
              <a:t>flowchart</a:t>
            </a:r>
            <a:r>
              <a:rPr lang="hu-HU" sz="3600" dirty="0" smtClean="0">
                <a:solidFill>
                  <a:srgbClr val="FFFF00"/>
                </a:solidFill>
              </a:rPr>
              <a:t>):</a:t>
            </a:r>
            <a:endParaRPr lang="hu-HU" sz="3600" dirty="0">
              <a:solidFill>
                <a:srgbClr val="FFFF00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764" y="838531"/>
            <a:ext cx="89557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 smtClean="0">
                <a:solidFill>
                  <a:srgbClr val="FF0000"/>
                </a:solidFill>
              </a:rPr>
              <a:t>Alapelemeit Neumann dolgozta ki.</a:t>
            </a:r>
          </a:p>
          <a:p>
            <a:r>
              <a:rPr lang="hu-HU" sz="3200" dirty="0" smtClean="0">
                <a:solidFill>
                  <a:srgbClr val="FF0000"/>
                </a:solidFill>
              </a:rPr>
              <a:t>Az egyes szerkezeti elemek között nyilakkal jelöljük a végrehajtási sorrendet.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91852" y="2564904"/>
            <a:ext cx="90521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Alakzatai:</a:t>
            </a:r>
          </a:p>
          <a:p>
            <a:r>
              <a:rPr lang="hu-HU" sz="20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hu-H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llipszis – kezdet és vég</a:t>
            </a:r>
          </a:p>
          <a:p>
            <a:endParaRPr lang="hu-HU" sz="20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	        téglalap - értékadó utasítás vagy eljárás</a:t>
            </a:r>
          </a:p>
          <a:p>
            <a:r>
              <a:rPr lang="hu-H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rombusz - elágazás</a:t>
            </a:r>
          </a:p>
          <a:p>
            <a:endParaRPr lang="hu-HU" sz="20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hu-HU" sz="20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	           </a:t>
            </a:r>
          </a:p>
          <a:p>
            <a:endParaRPr lang="hu-HU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paralelogramma - adatáramlás; (I/O tevékenységek)</a:t>
            </a:r>
          </a:p>
          <a:p>
            <a:endParaRPr lang="hu-HU" sz="20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hu-HU" sz="20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u-HU" sz="2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nyilak – haladás iránya</a:t>
            </a:r>
          </a:p>
          <a:p>
            <a:endParaRPr lang="hu-HU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2555776" y="2636912"/>
            <a:ext cx="1152128" cy="43204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3858236" y="3055805"/>
            <a:ext cx="1152128" cy="43204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2663788" y="266827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START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991552" y="308716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STOP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7654978" y="3328879"/>
            <a:ext cx="1224136" cy="5670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ombusz 10"/>
          <p:cNvSpPr/>
          <p:nvPr/>
        </p:nvSpPr>
        <p:spPr>
          <a:xfrm>
            <a:off x="1878048" y="4121642"/>
            <a:ext cx="1620180" cy="936104"/>
          </a:xfrm>
          <a:prstGeom prst="diamon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3" name="Egyenes összekötő nyíllal 12"/>
          <p:cNvCxnSpPr/>
          <p:nvPr/>
        </p:nvCxnSpPr>
        <p:spPr>
          <a:xfrm>
            <a:off x="3523871" y="4589694"/>
            <a:ext cx="64807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 flipH="1">
            <a:off x="1188275" y="4589694"/>
            <a:ext cx="689773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>
            <a:stCxn id="10" idx="2"/>
          </p:cNvCxnSpPr>
          <p:nvPr/>
        </p:nvCxnSpPr>
        <p:spPr>
          <a:xfrm>
            <a:off x="8267046" y="3895944"/>
            <a:ext cx="0" cy="27422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>
            <a:endCxn id="10" idx="0"/>
          </p:cNvCxnSpPr>
          <p:nvPr/>
        </p:nvCxnSpPr>
        <p:spPr>
          <a:xfrm>
            <a:off x="8267046" y="3031848"/>
            <a:ext cx="0" cy="29703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>
            <a:stCxn id="5" idx="4"/>
          </p:cNvCxnSpPr>
          <p:nvPr/>
        </p:nvCxnSpPr>
        <p:spPr>
          <a:xfrm>
            <a:off x="3131840" y="3068960"/>
            <a:ext cx="0" cy="29703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>
            <a:off x="4423600" y="2677562"/>
            <a:ext cx="0" cy="3913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>
            <a:endCxn id="11" idx="0"/>
          </p:cNvCxnSpPr>
          <p:nvPr/>
        </p:nvCxnSpPr>
        <p:spPr>
          <a:xfrm>
            <a:off x="2688138" y="3910117"/>
            <a:ext cx="0" cy="2115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/>
          <p:nvPr/>
        </p:nvCxnSpPr>
        <p:spPr>
          <a:xfrm>
            <a:off x="2734515" y="6453336"/>
            <a:ext cx="144647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mboid 36"/>
          <p:cNvSpPr/>
          <p:nvPr/>
        </p:nvSpPr>
        <p:spPr>
          <a:xfrm>
            <a:off x="6205570" y="5338449"/>
            <a:ext cx="1587334" cy="432048"/>
          </a:xfrm>
          <a:prstGeom prst="parallelogram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9" name="Egyenes összekötő nyíllal 38"/>
          <p:cNvCxnSpPr/>
          <p:nvPr/>
        </p:nvCxnSpPr>
        <p:spPr>
          <a:xfrm>
            <a:off x="7004887" y="5770497"/>
            <a:ext cx="0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nyíllal 41"/>
          <p:cNvCxnSpPr>
            <a:endCxn id="37" idx="0"/>
          </p:cNvCxnSpPr>
          <p:nvPr/>
        </p:nvCxnSpPr>
        <p:spPr>
          <a:xfrm flipH="1">
            <a:off x="6999237" y="5122425"/>
            <a:ext cx="5650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zövegdoboz 44"/>
          <p:cNvSpPr txBox="1"/>
          <p:nvPr/>
        </p:nvSpPr>
        <p:spPr>
          <a:xfrm>
            <a:off x="1533161" y="4066474"/>
            <a:ext cx="164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I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47" name="Szövegdoboz 46"/>
          <p:cNvSpPr txBox="1"/>
          <p:nvPr/>
        </p:nvSpPr>
        <p:spPr>
          <a:xfrm>
            <a:off x="3673789" y="4066474"/>
            <a:ext cx="164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H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46" name="Szövegdoboz 45"/>
          <p:cNvSpPr txBox="1"/>
          <p:nvPr/>
        </p:nvSpPr>
        <p:spPr>
          <a:xfrm>
            <a:off x="2148078" y="44050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FELTÉTEL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8" name="Szövegdoboz 47"/>
          <p:cNvSpPr txBox="1"/>
          <p:nvPr/>
        </p:nvSpPr>
        <p:spPr>
          <a:xfrm>
            <a:off x="7654978" y="342658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UTASÍTÁS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9" name="Szövegdoboz 48"/>
          <p:cNvSpPr txBox="1"/>
          <p:nvPr/>
        </p:nvSpPr>
        <p:spPr>
          <a:xfrm>
            <a:off x="6303002" y="5400584"/>
            <a:ext cx="1392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INPUT/OUTPUT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2" name="Dia számának helye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68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56" y="1700808"/>
            <a:ext cx="4626367" cy="4032448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107504" y="40466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err="1">
                <a:solidFill>
                  <a:srgbClr val="FFFF00"/>
                </a:solidFill>
              </a:rPr>
              <a:t>Struktogram</a:t>
            </a:r>
            <a:endParaRPr lang="hu-HU" sz="3600" dirty="0">
              <a:solidFill>
                <a:srgbClr val="FFFF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272" y="1268760"/>
            <a:ext cx="4602163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5004048" y="47667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solidFill>
                  <a:srgbClr val="FFFF00"/>
                </a:solidFill>
              </a:rPr>
              <a:t>Folyamatábra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05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388" y="274638"/>
            <a:ext cx="8713787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b="1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Az algoritmus utasítások leíró eszközei</a:t>
            </a:r>
            <a:endParaRPr lang="hu-HU" sz="3600" b="1" i="1" u="sng" dirty="0">
              <a:solidFill>
                <a:srgbClr val="FFC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79387" y="1196752"/>
            <a:ext cx="87137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hu-HU" sz="4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Szekvencia</a:t>
            </a:r>
            <a:r>
              <a:rPr lang="hu-HU" sz="4000" b="1" dirty="0" smtClean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sorban egymás után való végrehajtás.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hu-HU" sz="4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Elágazás</a:t>
            </a:r>
            <a:r>
              <a:rPr lang="hu-HU" sz="4000" b="1" dirty="0" smtClean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(szelekció): elágazik, de továbbra is előre megy.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hu-HU" sz="40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Ciklus</a:t>
            </a:r>
            <a:r>
              <a:rPr lang="hu-HU" sz="4000" b="1" dirty="0" smtClean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(iteráció): elágazik, és ismétli a ciklusmagban megadott tevékenységet.</a:t>
            </a:r>
            <a:endParaRPr lang="hu-HU" sz="4000" b="1" dirty="0">
              <a:ln w="12700">
                <a:solidFill>
                  <a:schemeClr val="bg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05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771800" y="18864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Szekvencia</a:t>
            </a:r>
            <a:endParaRPr lang="hu-HU" sz="3600" b="1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Ellipszis 2"/>
          <p:cNvSpPr/>
          <p:nvPr/>
        </p:nvSpPr>
        <p:spPr>
          <a:xfrm>
            <a:off x="3275856" y="764704"/>
            <a:ext cx="792088" cy="43204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Ellipszis 3"/>
          <p:cNvSpPr/>
          <p:nvPr/>
        </p:nvSpPr>
        <p:spPr>
          <a:xfrm>
            <a:off x="3301338" y="5381298"/>
            <a:ext cx="792088" cy="43204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3671900" y="1196752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3682091" y="3159873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3671900" y="1838577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3688585" y="3825044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3672561" y="2486649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3688585" y="4473116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3131840" y="1415728"/>
            <a:ext cx="1080120" cy="42284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3142031" y="3375897"/>
            <a:ext cx="1080120" cy="42284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13"/>
          <p:cNvSpPr/>
          <p:nvPr/>
        </p:nvSpPr>
        <p:spPr>
          <a:xfrm>
            <a:off x="3131840" y="2707361"/>
            <a:ext cx="1080120" cy="42284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3131840" y="4728113"/>
            <a:ext cx="1080120" cy="42284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Romboid 15"/>
          <p:cNvSpPr/>
          <p:nvPr/>
        </p:nvSpPr>
        <p:spPr>
          <a:xfrm>
            <a:off x="3059832" y="2054601"/>
            <a:ext cx="1224136" cy="432048"/>
          </a:xfrm>
          <a:prstGeom prst="parallelogram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Romboid 16"/>
          <p:cNvSpPr/>
          <p:nvPr/>
        </p:nvSpPr>
        <p:spPr>
          <a:xfrm>
            <a:off x="3059832" y="4041068"/>
            <a:ext cx="1224136" cy="432048"/>
          </a:xfrm>
          <a:prstGeom prst="parallelogram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Egyenes összekötő nyíllal 17"/>
          <p:cNvCxnSpPr/>
          <p:nvPr/>
        </p:nvCxnSpPr>
        <p:spPr>
          <a:xfrm>
            <a:off x="3697382" y="5150962"/>
            <a:ext cx="0" cy="21602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églalap 18"/>
          <p:cNvSpPr/>
          <p:nvPr/>
        </p:nvSpPr>
        <p:spPr>
          <a:xfrm>
            <a:off x="5652120" y="1434703"/>
            <a:ext cx="1584176" cy="5338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Téglalap 19"/>
          <p:cNvSpPr/>
          <p:nvPr/>
        </p:nvSpPr>
        <p:spPr>
          <a:xfrm>
            <a:off x="5652120" y="1960145"/>
            <a:ext cx="1584176" cy="5338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Téglalap 20"/>
          <p:cNvSpPr/>
          <p:nvPr/>
        </p:nvSpPr>
        <p:spPr>
          <a:xfrm>
            <a:off x="5652120" y="2493958"/>
            <a:ext cx="1584176" cy="5338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églalap 21"/>
          <p:cNvSpPr/>
          <p:nvPr/>
        </p:nvSpPr>
        <p:spPr>
          <a:xfrm>
            <a:off x="5652120" y="3027771"/>
            <a:ext cx="1584176" cy="5338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Téglalap 22"/>
          <p:cNvSpPr/>
          <p:nvPr/>
        </p:nvSpPr>
        <p:spPr>
          <a:xfrm>
            <a:off x="5652120" y="3558137"/>
            <a:ext cx="1584176" cy="5338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Téglalap 23"/>
          <p:cNvSpPr/>
          <p:nvPr/>
        </p:nvSpPr>
        <p:spPr>
          <a:xfrm>
            <a:off x="5652120" y="4090793"/>
            <a:ext cx="1584176" cy="5338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Dia számának hely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498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699792" y="18864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Elágazás</a:t>
            </a:r>
          </a:p>
        </p:txBody>
      </p:sp>
      <p:sp>
        <p:nvSpPr>
          <p:cNvPr id="3" name="Rombusz 2"/>
          <p:cNvSpPr/>
          <p:nvPr/>
        </p:nvSpPr>
        <p:spPr>
          <a:xfrm>
            <a:off x="1264373" y="834971"/>
            <a:ext cx="1440160" cy="648072"/>
          </a:xfrm>
          <a:prstGeom prst="diamon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56314" y="1843083"/>
            <a:ext cx="1512168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316554" y="1843083"/>
            <a:ext cx="1512168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1264373" y="3211235"/>
            <a:ext cx="1512168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>
            <a:endCxn id="3" idx="0"/>
          </p:cNvCxnSpPr>
          <p:nvPr/>
        </p:nvCxnSpPr>
        <p:spPr>
          <a:xfrm>
            <a:off x="1984453" y="402923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1977037" y="3859307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zögletes összekötő 10"/>
          <p:cNvCxnSpPr>
            <a:stCxn id="3" idx="3"/>
            <a:endCxn id="5" idx="0"/>
          </p:cNvCxnSpPr>
          <p:nvPr/>
        </p:nvCxnSpPr>
        <p:spPr>
          <a:xfrm>
            <a:off x="2704533" y="1159007"/>
            <a:ext cx="368105" cy="684076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zögletes összekötő 11"/>
          <p:cNvCxnSpPr>
            <a:stCxn id="5" idx="2"/>
          </p:cNvCxnSpPr>
          <p:nvPr/>
        </p:nvCxnSpPr>
        <p:spPr>
          <a:xfrm rot="5400000">
            <a:off x="2255916" y="2196495"/>
            <a:ext cx="522062" cy="1111383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zögletes összekötő 14"/>
          <p:cNvCxnSpPr>
            <a:stCxn id="3" idx="1"/>
            <a:endCxn id="4" idx="0"/>
          </p:cNvCxnSpPr>
          <p:nvPr/>
        </p:nvCxnSpPr>
        <p:spPr>
          <a:xfrm rot="10800000" flipV="1">
            <a:off x="912399" y="1159007"/>
            <a:ext cx="351975" cy="684076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zögletes összekötő 17"/>
          <p:cNvCxnSpPr>
            <a:stCxn id="4" idx="2"/>
          </p:cNvCxnSpPr>
          <p:nvPr/>
        </p:nvCxnSpPr>
        <p:spPr>
          <a:xfrm rot="16200000" flipH="1">
            <a:off x="1175797" y="2227755"/>
            <a:ext cx="522060" cy="1048859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/>
        </p:nvSpPr>
        <p:spPr>
          <a:xfrm>
            <a:off x="669146" y="770272"/>
            <a:ext cx="716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igaz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2596520" y="783014"/>
            <a:ext cx="8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hamis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372339" y="1987099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Utasítás 1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505354" y="1982453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Utasítás 2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444393" y="3350606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Utasítás 3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385192" y="974341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Feltétel</a:t>
            </a:r>
            <a:endParaRPr lang="hu-HU" b="1" dirty="0">
              <a:solidFill>
                <a:schemeClr val="bg1"/>
              </a:solidFill>
            </a:endParaRPr>
          </a:p>
        </p:txBody>
      </p:sp>
      <p:cxnSp>
        <p:nvCxnSpPr>
          <p:cNvPr id="28" name="Egyenes összekötő nyíllal 27"/>
          <p:cNvCxnSpPr/>
          <p:nvPr/>
        </p:nvCxnSpPr>
        <p:spPr>
          <a:xfrm>
            <a:off x="1961255" y="3013213"/>
            <a:ext cx="0" cy="1980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mbusz 31"/>
          <p:cNvSpPr/>
          <p:nvPr/>
        </p:nvSpPr>
        <p:spPr>
          <a:xfrm>
            <a:off x="5148064" y="1365093"/>
            <a:ext cx="1440160" cy="648072"/>
          </a:xfrm>
          <a:prstGeom prst="diamon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Rombusz 32"/>
          <p:cNvSpPr/>
          <p:nvPr/>
        </p:nvSpPr>
        <p:spPr>
          <a:xfrm>
            <a:off x="5153549" y="2420888"/>
            <a:ext cx="1440160" cy="648072"/>
          </a:xfrm>
          <a:prstGeom prst="diamon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Rombusz 33"/>
          <p:cNvSpPr/>
          <p:nvPr/>
        </p:nvSpPr>
        <p:spPr>
          <a:xfrm>
            <a:off x="5154600" y="3484157"/>
            <a:ext cx="1440160" cy="648072"/>
          </a:xfrm>
          <a:prstGeom prst="diamon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5" name="Egyenes összekötő nyíllal 34"/>
          <p:cNvCxnSpPr/>
          <p:nvPr/>
        </p:nvCxnSpPr>
        <p:spPr>
          <a:xfrm>
            <a:off x="5868144" y="933045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nyíllal 35"/>
          <p:cNvCxnSpPr/>
          <p:nvPr/>
        </p:nvCxnSpPr>
        <p:spPr>
          <a:xfrm>
            <a:off x="5868144" y="1993486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nyíllal 36"/>
          <p:cNvCxnSpPr/>
          <p:nvPr/>
        </p:nvCxnSpPr>
        <p:spPr>
          <a:xfrm>
            <a:off x="5874680" y="3068960"/>
            <a:ext cx="0" cy="43204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zövegdoboz 37"/>
          <p:cNvSpPr txBox="1"/>
          <p:nvPr/>
        </p:nvSpPr>
        <p:spPr>
          <a:xfrm>
            <a:off x="5307443" y="1504463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Feltétel1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9" name="Szövegdoboz 38"/>
          <p:cNvSpPr txBox="1"/>
          <p:nvPr/>
        </p:nvSpPr>
        <p:spPr>
          <a:xfrm>
            <a:off x="5307443" y="2560258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Feltétel2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40" name="Szövegdoboz 39"/>
          <p:cNvSpPr txBox="1"/>
          <p:nvPr/>
        </p:nvSpPr>
        <p:spPr>
          <a:xfrm>
            <a:off x="5308022" y="3651345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Feltétel3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41" name="Téglalap 40"/>
          <p:cNvSpPr/>
          <p:nvPr/>
        </p:nvSpPr>
        <p:spPr>
          <a:xfrm>
            <a:off x="6948264" y="1368789"/>
            <a:ext cx="1512168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/>
          <p:cNvSpPr/>
          <p:nvPr/>
        </p:nvSpPr>
        <p:spPr>
          <a:xfrm>
            <a:off x="6948264" y="2425534"/>
            <a:ext cx="1512168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Téglalap 42"/>
          <p:cNvSpPr/>
          <p:nvPr/>
        </p:nvSpPr>
        <p:spPr>
          <a:xfrm>
            <a:off x="6948264" y="3484157"/>
            <a:ext cx="1512168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nyíllal 43"/>
          <p:cNvCxnSpPr>
            <a:stCxn id="32" idx="3"/>
            <a:endCxn id="41" idx="1"/>
          </p:cNvCxnSpPr>
          <p:nvPr/>
        </p:nvCxnSpPr>
        <p:spPr>
          <a:xfrm>
            <a:off x="6588224" y="1689129"/>
            <a:ext cx="360040" cy="36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nyíllal 46"/>
          <p:cNvCxnSpPr/>
          <p:nvPr/>
        </p:nvCxnSpPr>
        <p:spPr>
          <a:xfrm>
            <a:off x="6588224" y="2756052"/>
            <a:ext cx="360040" cy="36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>
            <a:off x="6606315" y="3808193"/>
            <a:ext cx="360040" cy="36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>
            <a:off x="8455343" y="2759748"/>
            <a:ext cx="360040" cy="36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nyíllal 49"/>
          <p:cNvCxnSpPr/>
          <p:nvPr/>
        </p:nvCxnSpPr>
        <p:spPr>
          <a:xfrm>
            <a:off x="8455343" y="3831807"/>
            <a:ext cx="360040" cy="36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/>
          <p:cNvCxnSpPr/>
          <p:nvPr/>
        </p:nvCxnSpPr>
        <p:spPr>
          <a:xfrm>
            <a:off x="5877354" y="4132229"/>
            <a:ext cx="1" cy="82809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églalap 56"/>
          <p:cNvSpPr/>
          <p:nvPr/>
        </p:nvSpPr>
        <p:spPr>
          <a:xfrm>
            <a:off x="5128001" y="4969944"/>
            <a:ext cx="1512168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8" name="Egyenes összekötő nyíllal 57"/>
          <p:cNvCxnSpPr/>
          <p:nvPr/>
        </p:nvCxnSpPr>
        <p:spPr>
          <a:xfrm>
            <a:off x="5884085" y="5609223"/>
            <a:ext cx="1" cy="82809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>
            <a:stCxn id="41" idx="3"/>
          </p:cNvCxnSpPr>
          <p:nvPr/>
        </p:nvCxnSpPr>
        <p:spPr>
          <a:xfrm flipV="1">
            <a:off x="8460432" y="1689129"/>
            <a:ext cx="354951" cy="36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>
            <a:off x="8815383" y="1692825"/>
            <a:ext cx="0" cy="30323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nyíllal 64"/>
          <p:cNvCxnSpPr/>
          <p:nvPr/>
        </p:nvCxnSpPr>
        <p:spPr>
          <a:xfrm flipH="1">
            <a:off x="5884086" y="4725144"/>
            <a:ext cx="293129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Szövegdoboz 67"/>
          <p:cNvSpPr txBox="1"/>
          <p:nvPr/>
        </p:nvSpPr>
        <p:spPr>
          <a:xfrm>
            <a:off x="7128284" y="1517783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Utasítás 1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69" name="Szövegdoboz 68"/>
          <p:cNvSpPr txBox="1"/>
          <p:nvPr/>
        </p:nvSpPr>
        <p:spPr>
          <a:xfrm>
            <a:off x="7128284" y="2576930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Utasítás 2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70" name="Szövegdoboz 69"/>
          <p:cNvSpPr txBox="1"/>
          <p:nvPr/>
        </p:nvSpPr>
        <p:spPr>
          <a:xfrm>
            <a:off x="7130268" y="3631087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Utasítás 3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71" name="Szövegdoboz 70"/>
          <p:cNvSpPr txBox="1"/>
          <p:nvPr/>
        </p:nvSpPr>
        <p:spPr>
          <a:xfrm>
            <a:off x="5308022" y="5109314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Utasítás 4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89" name="Téglalap 88"/>
          <p:cNvSpPr/>
          <p:nvPr/>
        </p:nvSpPr>
        <p:spPr>
          <a:xfrm>
            <a:off x="530324" y="4437112"/>
            <a:ext cx="3024336" cy="104153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7" name="Téglalap 96"/>
          <p:cNvSpPr/>
          <p:nvPr/>
        </p:nvSpPr>
        <p:spPr>
          <a:xfrm>
            <a:off x="539552" y="5478646"/>
            <a:ext cx="3024336" cy="54462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9" name="Egyenes összekötő 98"/>
          <p:cNvCxnSpPr>
            <a:endCxn id="97" idx="0"/>
          </p:cNvCxnSpPr>
          <p:nvPr/>
        </p:nvCxnSpPr>
        <p:spPr>
          <a:xfrm>
            <a:off x="539552" y="4437112"/>
            <a:ext cx="1512168" cy="104153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>
            <a:endCxn id="97" idx="0"/>
          </p:cNvCxnSpPr>
          <p:nvPr/>
        </p:nvCxnSpPr>
        <p:spPr>
          <a:xfrm flipH="1">
            <a:off x="2051720" y="4437112"/>
            <a:ext cx="1512168" cy="104153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>
            <a:stCxn id="97" idx="0"/>
            <a:endCxn id="97" idx="2"/>
          </p:cNvCxnSpPr>
          <p:nvPr/>
        </p:nvCxnSpPr>
        <p:spPr>
          <a:xfrm>
            <a:off x="2051720" y="5478646"/>
            <a:ext cx="0" cy="54462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Szövegdoboz 105"/>
          <p:cNvSpPr txBox="1"/>
          <p:nvPr/>
        </p:nvSpPr>
        <p:spPr>
          <a:xfrm>
            <a:off x="1385192" y="4699418"/>
            <a:ext cx="1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Feltétel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0" name="Téglalap 109"/>
          <p:cNvSpPr/>
          <p:nvPr/>
        </p:nvSpPr>
        <p:spPr>
          <a:xfrm>
            <a:off x="539552" y="6007047"/>
            <a:ext cx="3024336" cy="54462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1" name="Szövegdoboz 110"/>
          <p:cNvSpPr txBox="1"/>
          <p:nvPr/>
        </p:nvSpPr>
        <p:spPr>
          <a:xfrm>
            <a:off x="657743" y="5566291"/>
            <a:ext cx="1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Utasítás 1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2" name="Szövegdoboz 111"/>
          <p:cNvSpPr txBox="1"/>
          <p:nvPr/>
        </p:nvSpPr>
        <p:spPr>
          <a:xfrm>
            <a:off x="2150504" y="5566291"/>
            <a:ext cx="1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Utasítás 2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4" name="Szövegdoboz 113"/>
          <p:cNvSpPr txBox="1"/>
          <p:nvPr/>
        </p:nvSpPr>
        <p:spPr>
          <a:xfrm>
            <a:off x="1385192" y="6067982"/>
            <a:ext cx="1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Utasítás 3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5" name="Szövegdoboz 114"/>
          <p:cNvSpPr txBox="1"/>
          <p:nvPr/>
        </p:nvSpPr>
        <p:spPr>
          <a:xfrm>
            <a:off x="431086" y="4994702"/>
            <a:ext cx="1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igaz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6" name="Szövegdoboz 115"/>
          <p:cNvSpPr txBox="1"/>
          <p:nvPr/>
        </p:nvSpPr>
        <p:spPr>
          <a:xfrm>
            <a:off x="2424117" y="4994702"/>
            <a:ext cx="1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hamis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7" name="Dia számának helye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606FE-C150-4F0B-9BE0-1BC3B99D2AEF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80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411</Words>
  <Application>Microsoft Office PowerPoint</Application>
  <PresentationFormat>Diavetítés a képernyőre (4:3 oldalarány)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ALGORITMUSOK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ALGORITMUSOK</dc:title>
  <dc:creator>Viola</dc:creator>
  <cp:lastModifiedBy>Viola</cp:lastModifiedBy>
  <cp:revision>26</cp:revision>
  <dcterms:created xsi:type="dcterms:W3CDTF">2013-03-10T17:14:44Z</dcterms:created>
  <dcterms:modified xsi:type="dcterms:W3CDTF">2013-03-10T20:17:34Z</dcterms:modified>
</cp:coreProperties>
</file>