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318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303" r:id="rId41"/>
    <p:sldId id="304" r:id="rId42"/>
    <p:sldId id="305" r:id="rId43"/>
    <p:sldId id="306" r:id="rId44"/>
    <p:sldId id="307" r:id="rId45"/>
    <p:sldId id="308" r:id="rId46"/>
    <p:sldId id="309" r:id="rId47"/>
    <p:sldId id="319" r:id="rId48"/>
    <p:sldId id="310" r:id="rId49"/>
    <p:sldId id="311" r:id="rId50"/>
    <p:sldId id="320" r:id="rId51"/>
    <p:sldId id="321" r:id="rId52"/>
    <p:sldId id="322" r:id="rId53"/>
    <p:sldId id="312" r:id="rId54"/>
    <p:sldId id="323" r:id="rId55"/>
    <p:sldId id="324" r:id="rId56"/>
    <p:sldId id="330" r:id="rId57"/>
    <p:sldId id="331" r:id="rId58"/>
    <p:sldId id="332" r:id="rId59"/>
    <p:sldId id="333" r:id="rId60"/>
    <p:sldId id="334" r:id="rId61"/>
    <p:sldId id="316" r:id="rId62"/>
    <p:sldId id="317" r:id="rId63"/>
    <p:sldId id="335" r:id="rId64"/>
    <p:sldId id="337" r:id="rId65"/>
    <p:sldId id="338" r:id="rId66"/>
    <p:sldId id="339" r:id="rId67"/>
    <p:sldId id="340" r:id="rId68"/>
    <p:sldId id="341" r:id="rId69"/>
    <p:sldId id="342" r:id="rId70"/>
    <p:sldId id="343" r:id="rId71"/>
    <p:sldId id="344" r:id="rId72"/>
    <p:sldId id="336" r:id="rId73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9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A4B920-910B-4D81-B9CB-4B2F44890093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2" name="Téglalap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Téglalap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Téglalap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Téglalap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Téglalap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56" name="Téglalap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Téglalap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Téglalap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Téglalap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09525-8B3F-47D6-A9C0-8FA6178B1EF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B5031C-14C7-4C83-A3AF-71EC5F932A8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F5AB78-62C6-4826-85F4-45FBA144D29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zabadkézi sokszög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Szabadkézi sokszög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Szabadkézi sokszög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Szabadkézi sokszög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Szabadkézi sokszög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Szabadkézi sokszög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Szabadkézi sokszög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Szabadkézi sokszög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Szabadkézi sokszög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Szabadkézi sokszög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Szabadkézi sokszög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Szabadkézi sokszög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Szabadkézi sokszög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Szabadkézi sokszög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Szabadkézi sokszög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DEC42-1A1C-48FD-B789-E9A77D4145A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églalap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Téglalap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Téglalap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1709D5-FDAB-41C5-A7D5-1176399E53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églalap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575B85-6159-4CBE-BAF6-B1D4D319B24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6" name="Téglalap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Téglalap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Téglalap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Téglalap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Téglalap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Téglalap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églalap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Téglalap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Téglalap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ACAD70-D695-4AD2-99C5-6EDF4F65F04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03474F-6299-4D2C-9183-AB9D2FA501C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BFCF7A-76F4-4A10-A6F5-35AEFEF141D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Egyenes összekötő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Csoportba foglalás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Egyenes összekötő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gyenes összekötő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gyenes összekötő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Cím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grpSp>
        <p:nvGrpSpPr>
          <p:cNvPr id="14" name="Csoportba foglalás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Egyenes összekötő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Egyenes összekötő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Egyenes összekötő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Csoportba foglalás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Egyenes összekötő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gyenes összekötő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gyenes összekötő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50AB816C-9FAD-4371-8CA9-78898BE342B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Téglalap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Téglalap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Téglalap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Téglalap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5C2232A-F5D0-45FD-A646-6719E07C7A5B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hu-HU"/>
              <a:t>Az Internet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Az IP címzés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egy adatcsomag továbbítása előtt a domain névből meg kell határozni az IP-címet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 gép először egy helyi címtáblázatban keresi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Ha a keresés eredménytelen, akkor az Internetet alkotó gépek adatait tartalmazó valamelyik speciális szolgáltató gépéhez, egy úgynevezet domain név szerverhez fordul. </a:t>
            </a:r>
          </a:p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Az IP címzés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dirty="0"/>
              <a:t>A </a:t>
            </a:r>
            <a:r>
              <a:rPr lang="hu-HU" dirty="0" err="1"/>
              <a:t>domain</a:t>
            </a:r>
            <a:r>
              <a:rPr lang="hu-HU" dirty="0"/>
              <a:t> név részeit szintén pontok választják el egymástól. Például: </a:t>
            </a:r>
            <a:r>
              <a:rPr lang="hu-HU" dirty="0" smtClean="0"/>
              <a:t>91.147.223.211 = </a:t>
            </a:r>
            <a:r>
              <a:rPr lang="hu-HU" dirty="0" err="1" smtClean="0"/>
              <a:t>info.celliskola.hu</a:t>
            </a:r>
            <a:endParaRPr lang="hu-HU" dirty="0"/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dirty="0"/>
              <a:t>A </a:t>
            </a:r>
            <a:r>
              <a:rPr lang="hu-HU" dirty="0" err="1"/>
              <a:t>domain</a:t>
            </a:r>
            <a:r>
              <a:rPr lang="hu-HU" dirty="0"/>
              <a:t> név legutolsó ­ része – az úgynevezett legfölső </a:t>
            </a:r>
            <a:r>
              <a:rPr lang="hu-HU" dirty="0" err="1"/>
              <a:t>domain</a:t>
            </a:r>
            <a:r>
              <a:rPr lang="hu-HU" dirty="0"/>
              <a:t> – azt az országot azonosítja, ahol a gép található.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hu-HU" dirty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Az IP címzés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b="1" i="1" dirty="0" err="1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dirty="0"/>
              <a:t>Ausztria au Ausztrália be Belgium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b="1" i="1" dirty="0" err="1"/>
              <a:t>ca</a:t>
            </a:r>
            <a:r>
              <a:rPr lang="hu-HU" b="1" i="1" dirty="0"/>
              <a:t> </a:t>
            </a:r>
            <a:r>
              <a:rPr lang="hu-HU" dirty="0" smtClean="0"/>
              <a:t>Kanada, </a:t>
            </a:r>
            <a:r>
              <a:rPr lang="hu-HU" b="1" i="1" dirty="0" err="1"/>
              <a:t>cz</a:t>
            </a:r>
            <a:r>
              <a:rPr lang="hu-HU" dirty="0"/>
              <a:t> </a:t>
            </a:r>
            <a:r>
              <a:rPr lang="hu-HU" dirty="0" smtClean="0"/>
              <a:t>Csehország, </a:t>
            </a:r>
            <a:r>
              <a:rPr lang="hu-HU" b="1" i="1" dirty="0"/>
              <a:t>de</a:t>
            </a:r>
            <a:r>
              <a:rPr lang="hu-HU" dirty="0"/>
              <a:t> </a:t>
            </a:r>
            <a:r>
              <a:rPr lang="hu-HU" dirty="0" smtClean="0"/>
              <a:t>Németország,</a:t>
            </a:r>
            <a:endParaRPr lang="hu-HU" dirty="0"/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b="1" i="1" dirty="0"/>
              <a:t>dk</a:t>
            </a:r>
            <a:r>
              <a:rPr lang="hu-HU" dirty="0"/>
              <a:t> </a:t>
            </a:r>
            <a:r>
              <a:rPr lang="hu-HU" dirty="0" smtClean="0"/>
              <a:t>Dánia, </a:t>
            </a:r>
            <a:r>
              <a:rPr lang="hu-H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</a:t>
            </a:r>
            <a:r>
              <a:rPr lang="hu-HU" dirty="0"/>
              <a:t> </a:t>
            </a:r>
            <a:r>
              <a:rPr lang="hu-HU" dirty="0" smtClean="0"/>
              <a:t>Spanyolország, </a:t>
            </a:r>
            <a:r>
              <a:rPr lang="hu-HU" b="1" i="1" dirty="0"/>
              <a:t>fi</a:t>
            </a:r>
            <a:r>
              <a:rPr lang="hu-HU" dirty="0"/>
              <a:t> </a:t>
            </a:r>
            <a:r>
              <a:rPr lang="hu-HU" dirty="0" smtClean="0"/>
              <a:t>Finnország,</a:t>
            </a:r>
            <a:endParaRPr lang="hu-HU" dirty="0"/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b="1" i="1" dirty="0" err="1"/>
              <a:t>fr</a:t>
            </a:r>
            <a:r>
              <a:rPr lang="hu-HU" dirty="0"/>
              <a:t> </a:t>
            </a:r>
            <a:r>
              <a:rPr lang="hu-HU" dirty="0" smtClean="0"/>
              <a:t>Franciaország, </a:t>
            </a:r>
            <a:r>
              <a:rPr lang="hu-HU" b="1" i="1" dirty="0" err="1"/>
              <a:t>uk</a:t>
            </a:r>
            <a:r>
              <a:rPr lang="hu-HU" b="1" i="1" dirty="0"/>
              <a:t> </a:t>
            </a:r>
            <a:r>
              <a:rPr lang="hu-HU" dirty="0"/>
              <a:t>Nagy </a:t>
            </a:r>
            <a:r>
              <a:rPr lang="hu-HU" dirty="0" smtClean="0"/>
              <a:t>Britannia, </a:t>
            </a:r>
            <a:endParaRPr lang="hu-HU" dirty="0"/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b="1" i="1" dirty="0" err="1"/>
              <a:t>hr</a:t>
            </a:r>
            <a:r>
              <a:rPr lang="hu-HU" dirty="0"/>
              <a:t> </a:t>
            </a:r>
            <a:r>
              <a:rPr lang="hu-HU" dirty="0" smtClean="0"/>
              <a:t>Horvátország, </a:t>
            </a:r>
            <a:r>
              <a:rPr lang="hu-HU" b="1" u="sng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 </a:t>
            </a:r>
            <a:r>
              <a:rPr lang="hu-HU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Magyarország</a:t>
            </a:r>
            <a:r>
              <a:rPr lang="hu-HU" b="1" dirty="0" smtClean="0"/>
              <a:t>,</a:t>
            </a:r>
            <a:r>
              <a:rPr lang="hu-HU" dirty="0" smtClean="0"/>
              <a:t> </a:t>
            </a:r>
            <a:endParaRPr lang="hu-HU" dirty="0"/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b="1" i="1" dirty="0" err="1"/>
              <a:t>it</a:t>
            </a:r>
            <a:r>
              <a:rPr lang="hu-HU" b="1" i="1" dirty="0"/>
              <a:t> </a:t>
            </a:r>
            <a:r>
              <a:rPr lang="hu-HU" dirty="0" smtClean="0"/>
              <a:t>Olaszország,</a:t>
            </a:r>
            <a:r>
              <a:rPr lang="hu-HU" b="1" i="1" dirty="0" smtClean="0"/>
              <a:t> </a:t>
            </a:r>
            <a:r>
              <a:rPr lang="hu-HU" b="1" i="1" dirty="0" err="1"/>
              <a:t>jp</a:t>
            </a:r>
            <a:r>
              <a:rPr lang="hu-HU" b="1" i="1" dirty="0"/>
              <a:t> </a:t>
            </a:r>
            <a:r>
              <a:rPr lang="hu-HU" dirty="0" smtClean="0"/>
              <a:t>Japán, </a:t>
            </a:r>
            <a:r>
              <a:rPr lang="hu-HU" b="1" i="1" dirty="0" err="1"/>
              <a:t>nl</a:t>
            </a:r>
            <a:r>
              <a:rPr lang="hu-HU" dirty="0"/>
              <a:t> </a:t>
            </a:r>
            <a:r>
              <a:rPr lang="hu-HU" dirty="0" smtClean="0"/>
              <a:t>Hollandia,</a:t>
            </a:r>
            <a:endParaRPr lang="hu-HU" dirty="0"/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b="1" i="1" dirty="0" err="1"/>
              <a:t>pl</a:t>
            </a:r>
            <a:r>
              <a:rPr lang="hu-HU" dirty="0"/>
              <a:t> </a:t>
            </a:r>
            <a:r>
              <a:rPr lang="hu-HU" dirty="0" smtClean="0"/>
              <a:t>Lengyelország, </a:t>
            </a:r>
            <a:r>
              <a:rPr lang="hu-HU" b="1" i="1" dirty="0" err="1"/>
              <a:t>pt</a:t>
            </a:r>
            <a:r>
              <a:rPr lang="hu-HU" dirty="0"/>
              <a:t> </a:t>
            </a:r>
            <a:r>
              <a:rPr lang="hu-HU" dirty="0" smtClean="0"/>
              <a:t>Portugália, </a:t>
            </a:r>
            <a:r>
              <a:rPr lang="hu-HU" b="1" i="1" dirty="0" err="1"/>
              <a:t>ro</a:t>
            </a:r>
            <a:r>
              <a:rPr lang="hu-HU" dirty="0"/>
              <a:t> </a:t>
            </a:r>
            <a:r>
              <a:rPr lang="hu-HU" dirty="0" smtClean="0"/>
              <a:t>Románia…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Az IP címzés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b="1" i="1" dirty="0" err="1" smtClean="0"/>
              <a:t>com</a:t>
            </a:r>
            <a:r>
              <a:rPr lang="hu-HU" dirty="0" smtClean="0"/>
              <a:t> </a:t>
            </a:r>
            <a:r>
              <a:rPr lang="hu-HU" dirty="0"/>
              <a:t>nyereségérdekelt szervezet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b="1" i="1" dirty="0" err="1"/>
              <a:t>edu</a:t>
            </a:r>
            <a:r>
              <a:rPr lang="hu-HU" dirty="0"/>
              <a:t> oktatási intézmény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b="1" i="1" dirty="0" err="1"/>
              <a:t>gov</a:t>
            </a:r>
            <a:r>
              <a:rPr lang="hu-HU" dirty="0"/>
              <a:t> kormányzati szervezet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b="1" i="1" dirty="0" err="1"/>
              <a:t>org</a:t>
            </a:r>
            <a:r>
              <a:rPr lang="hu-HU" dirty="0"/>
              <a:t> non-profit </a:t>
            </a:r>
            <a:r>
              <a:rPr lang="hu-HU" dirty="0" smtClean="0"/>
              <a:t>szervezet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b="1" i="1" dirty="0"/>
              <a:t>n</a:t>
            </a:r>
            <a:r>
              <a:rPr lang="hu-HU" b="1" i="1" dirty="0" smtClean="0"/>
              <a:t>et</a:t>
            </a:r>
            <a:r>
              <a:rPr lang="hu-HU" dirty="0" smtClean="0"/>
              <a:t> internetes szolgáltató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b="1" i="1" dirty="0" err="1"/>
              <a:t>m</a:t>
            </a:r>
            <a:r>
              <a:rPr lang="hu-HU" b="1" i="1" dirty="0" err="1" smtClean="0"/>
              <a:t>il</a:t>
            </a:r>
            <a:r>
              <a:rPr lang="hu-HU" dirty="0" smtClean="0"/>
              <a:t> katonai szervezet…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Az IP címzés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 legfölső domain alatt található domain a szervezetet (esetleg az alszervezetet) azonosítja.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 legalsó tag pedig magát a számítógépet, internetes szóhasználattal a </a:t>
            </a:r>
            <a:r>
              <a:rPr lang="hu-HU" b="1"/>
              <a:t>host</a:t>
            </a:r>
            <a:r>
              <a:rPr lang="hu-HU"/>
              <a:t>ot.</a:t>
            </a:r>
          </a:p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Csatlakozás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Otthonról telefonvonalon keresztül modemmel.</a:t>
            </a:r>
          </a:p>
          <a:p>
            <a:r>
              <a:rPr lang="hu-HU"/>
              <a:t>Helyi hálózaton keresztül (hálózati kártya, TCP/IP protokoll)</a:t>
            </a:r>
          </a:p>
          <a:p>
            <a:r>
              <a:rPr lang="hu-HU"/>
              <a:t>Rendelkezni kell a szolgáltatások igénybevételéhez szükséges szoftverekkel.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Az Internet szolgáltatásai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Elektronikus levelezés (e-mail), levelezési listák, hírcsoportok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Fájlok átvitele (ftp)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Hypertext az Interneten: a World Wide Web (WWW)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Távoli gépek használata: telnet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Chat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Elektronikus levelezés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Az Internet egyik legrégibb szolgáltatása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levelünket számítógépen írjuk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továbbításáról a számítógép hálózat gondoskodik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megérkezése után a címzett a saját számítógépén olvashatja azt el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Elektronikus levelezés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sok analógiát mutat a hagyományos postai forgalommal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Az a számítógép, amely levelező programot futtat, egy „postahivatal” szerepét tölti be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minden egyes felhasználója részére egy "postaládát" (mailbox) tart fenn, ahová a beérkezett leveleket gyűjti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Az elektronikus levelezés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 kimenő leveleket továbbítja más "postahivataloknak" (azaz levelező programot futtató gépeknek)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 levelek általában több "postahivatalon" keresztül haladva jutnak el a címzett "postaládájába"</a:t>
            </a:r>
          </a:p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Internet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dirty="0"/>
              <a:t>A sok számítógépet összekötő, hálózatok kialakítása az 1970-es években kezdődött az Amerikai Egyesült Államokban a Védelmi Minisztérium kezdeményezésére</a:t>
            </a:r>
            <a:r>
              <a:rPr lang="hu-HU" dirty="0" smtClean="0"/>
              <a:t>.</a:t>
            </a:r>
            <a:br>
              <a:rPr lang="hu-HU" dirty="0" smtClean="0"/>
            </a:br>
            <a:r>
              <a:rPr lang="hu-HU" dirty="0" smtClean="0"/>
              <a:t>ARPANET </a:t>
            </a:r>
            <a:endParaRPr lang="hu-HU" dirty="0"/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 dirty="0"/>
              <a:t>Az ekkor megindult fejlesztések vezettek a csomagkapcsolt kommunikáció és az egységes TCP/IP protokollok létrejöttéhez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Az elektronikus levelezés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Az elektronikus levél két fő részből áll: fejlécből, és a levél szövegéből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 fejléc nagyjából azokat az információkat tartalmazza. amelyeket a hagyományos levél borítékján látunk.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Az egyes elemeket a levelező rendszerek angol kulcsszavakkal jelölik</a:t>
            </a:r>
          </a:p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Az elektronikus levél fejléce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Date: a feladás dátuma;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From: a levél feladójának e-mail címe;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To: a címzett e-mail címe;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Subject: a levél tárgya (néhány szóban megfogalmazva);</a:t>
            </a:r>
          </a:p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Az elektronikus levelezés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 levél "feladásakor" csak a To (és ha kívánjuk, a Subject) megadásáról kell gondoskodni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 fejléc többi részét a „postahivatal(ok)” automatikusan tölti(k) ki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Az érkező leveleket már teljes fejléccel olvashatjuk a képernyőn</a:t>
            </a:r>
          </a:p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Az e-mail címek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általában az alábbi felépítést követik: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valaki@valamelyikgépen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ffacsko@larix.efe.hu e-mail cím a larix.efe.hu gépen az ffacsko azonosítóval rendelkező felhasználóhoz tartozik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Ha hibás címet adunk meg, vagy más okból a rendszer nem tudja célba juttatni a levelet, akkor ugyanúgy jár el, mint a hagyományos posta: visszaküldi azt a feladónak</a:t>
            </a:r>
          </a:p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Levelező programok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 levelek kezelésére számos egyszerűbb és intelligensebb levelező program áll rendelkezésre.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 legegyszerűbb, a kissé fapadosnak tűnő program a mail. Előnye, hogy minden UNIX rendszeren megtalálható és a legegyszerűbb terminálokon is fut. (Továbbfejlesztett változata a mailx.)</a:t>
            </a:r>
          </a:p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Levelező programok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Windows környezetben megtalálható pl az Outlook Express, stb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r>
              <a:rPr lang="hu-HU"/>
              <a:t>Levelező programok</a:t>
            </a:r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238250"/>
            <a:ext cx="7800975" cy="561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Az elektronikus levelezés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Fontos tanács: elektronikus levelezésben körültekintően használjuk a magyar ékezetes betűket!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 számítástechnika alapnyelve az angol, és a régebbi eszközök fejlesztői nem gondoltak arra, hogy az angol ABC-ben nem szereplő betűket is célszerű volna megjeleníteni</a:t>
            </a:r>
          </a:p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Az elektronikus levelezés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Levelünk általában több számítógépen keresztül jut el a címzetthez, aki esetleg egész más hardver-szoftver környezetet használ,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könnyen lehet, hogy ékezetes szöveg helyett valami zagyvaságot fog látni a képernyőn</a:t>
            </a:r>
          </a:p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Az elektronikus levelezés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vannak olyan levelező programok, amelyek helyesen kezelik az ékezetes betűket, sőt multimédia dokumentumok továbbítására is alkalmasak.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érdemes a címzettnél érdeklődni, hogy az ő rendszere képes-e fogadni ezeket az extra dolgokat.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Internet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 különböző intézmények, országok által kiépített kisebb-nagyobb hálózatok fokozatosan egy világméretű hálózattá, az úgynevezett Internetté kapcsolódtak össze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 világ legnagyobb összefüggő számítógép hálózata</a:t>
            </a:r>
          </a:p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Freemail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288925" y="1946275"/>
            <a:ext cx="85010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/>
              <a:t>A Web alapú levelezés is lehetséges: freemail, gyalogló, hotmail.</a:t>
            </a:r>
          </a:p>
          <a:p>
            <a:r>
              <a:rPr lang="hu-HU"/>
              <a:t>Ha itt hozunk létre postafiókot, akkor bármely internetre csatlakozó </a:t>
            </a:r>
          </a:p>
          <a:p>
            <a:r>
              <a:rPr lang="hu-HU"/>
              <a:t>gépen olvashatjuk leveleinket. </a:t>
            </a:r>
          </a:p>
        </p:txBody>
      </p:sp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127375"/>
            <a:ext cx="5181600" cy="373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Levelezési listák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Már a hálózat használatának kezdetén előfordult, hogy nem ketten leveleztek, hanem a leveleket rendszeresen és kölcsönösen szétküldték egymásnak (mindenki elküldte mindenkinek) a közös téma iránt érdeklődő partnerek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ahogy a csoport egyre bővült, nehézkessé vált: </a:t>
            </a:r>
          </a:p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Levelezési listák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mindenkinek fenn kellett tartani egy listát a címzettekről, akiknek a levelet szét kellett küldeni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új tag belépése esetén mindenkinek bővíteni kellett a saját listáját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egy idő után ezek a listák nagyméretűekké váltak</a:t>
            </a:r>
          </a:p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Levelezési listák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 közös érdeklődésű csoport tagjait a levelezési listát mőködtetű szerver tartja nyilván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 listára való feljelentkezést illetve a listáról való törlést egy speciális formájú levéllel maguk a tagok teszik meg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 lista tagjai a leveleiket ennek a szervernek küldik el, s az automatikusan küldi szét a listán szereplő csoporttagoknak</a:t>
            </a:r>
          </a:p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Levelezési listák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egy speciális fajtája az, amikor a beérkező leveleket egy úgynevezett moderátornak küldi el a program, aki ezeket átnézi, majd a jóváhagyás után csokorba gyűjtve, egyetlen küldeményként, naponta küldi szét a címzettekhez.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Levelezési listák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az információk mindig az egyes felhasználókhoz jutnak el az adott lista-szerverről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az egyes „előfizetők” külön-külön megkapják az aktuális leveleket, leterhelve az adatátviteli vonalakat illetve a célgép tároló-kapacitását</a:t>
            </a:r>
          </a:p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Hírcsoportok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az információk nem az egyes felhasználókhoz jutnak el, hanem a hírcsoportok olvasását lehetővé tevő szerverekhez.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egyetlen példányban tárolják ezeket a híreket, s az egyes felhasználók azokat olvashatják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FTP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Az Interneten külön protokoll és program, az ftp (= File Transfer Protocol) használható fájlok átvitelére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Ez a szolgáltatás körülbelül megfelel a DOS copy parancsának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 fájlok másolása nem egy gépen belül, hanem földrajzilag nagyon távoli gépek között is lehetséges</a:t>
            </a:r>
          </a:p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FTP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Az ftp alkalmazásának előfeltétele, hogy a távoli gépre érvényes felhasználói azonosítóval rendelkezzünk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Vannak azonban olyan nyilvános fájlok és könyvtárak, amelyeket úgynevezett anonymous ftp-vel bárki elérhet</a:t>
            </a:r>
          </a:p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anonymous FTP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„anonymous” felhasználói azonosítóval jelentkezünk be a távoli gépre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jelszóként pedig rendszerint az e-mail címünket kell megadni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Ezután minden nyilvános adatforrás elérhetővé válik számunkra.</a:t>
            </a:r>
          </a:p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Internet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az 1990-es évek közepén a becslések szerint több mint száz országban, több mint 3 millió számítógépet köt össze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Az Netbe bekapcsolt gépek és felhasználók száma exponenciálisan növekszik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Grafikus FTP program</a:t>
            </a:r>
          </a:p>
        </p:txBody>
      </p:sp>
      <p:pic>
        <p:nvPicPr>
          <p:cNvPr id="553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95450"/>
            <a:ext cx="6753225" cy="516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301" name="Oval 5"/>
          <p:cNvSpPr>
            <a:spLocks noChangeArrowheads="1"/>
          </p:cNvSpPr>
          <p:nvPr/>
        </p:nvSpPr>
        <p:spPr bwMode="auto">
          <a:xfrm>
            <a:off x="2057400" y="2362200"/>
            <a:ext cx="1143000" cy="381000"/>
          </a:xfrm>
          <a:prstGeom prst="ellips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5302" name="Oval 6"/>
          <p:cNvSpPr>
            <a:spLocks noChangeArrowheads="1"/>
          </p:cNvSpPr>
          <p:nvPr/>
        </p:nvSpPr>
        <p:spPr bwMode="auto">
          <a:xfrm>
            <a:off x="1752600" y="2590800"/>
            <a:ext cx="1828800" cy="609600"/>
          </a:xfrm>
          <a:prstGeom prst="ellips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5303" name="Oval 7"/>
          <p:cNvSpPr>
            <a:spLocks noChangeArrowheads="1"/>
          </p:cNvSpPr>
          <p:nvPr/>
        </p:nvSpPr>
        <p:spPr bwMode="auto">
          <a:xfrm>
            <a:off x="2286000" y="2057400"/>
            <a:ext cx="304800" cy="304800"/>
          </a:xfrm>
          <a:prstGeom prst="ellips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5304" name="Oval 8"/>
          <p:cNvSpPr>
            <a:spLocks noChangeArrowheads="1"/>
          </p:cNvSpPr>
          <p:nvPr/>
        </p:nvSpPr>
        <p:spPr bwMode="auto">
          <a:xfrm>
            <a:off x="1295400" y="2057400"/>
            <a:ext cx="609600" cy="304800"/>
          </a:xfrm>
          <a:prstGeom prst="ellips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Total Commander</a:t>
            </a:r>
          </a:p>
        </p:txBody>
      </p:sp>
      <p:pic>
        <p:nvPicPr>
          <p:cNvPr id="563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19250"/>
            <a:ext cx="7143750" cy="523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6326" name="Oval 6"/>
          <p:cNvSpPr>
            <a:spLocks noChangeArrowheads="1"/>
          </p:cNvSpPr>
          <p:nvPr/>
        </p:nvSpPr>
        <p:spPr bwMode="auto">
          <a:xfrm>
            <a:off x="838200" y="2209800"/>
            <a:ext cx="4267200" cy="762000"/>
          </a:xfrm>
          <a:prstGeom prst="ellips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6327" name="Oval 7"/>
          <p:cNvSpPr>
            <a:spLocks noChangeArrowheads="1"/>
          </p:cNvSpPr>
          <p:nvPr/>
        </p:nvSpPr>
        <p:spPr bwMode="auto">
          <a:xfrm>
            <a:off x="685800" y="2971800"/>
            <a:ext cx="1219200" cy="533400"/>
          </a:xfrm>
          <a:prstGeom prst="ellips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6328" name="Oval 8"/>
          <p:cNvSpPr>
            <a:spLocks noChangeArrowheads="1"/>
          </p:cNvSpPr>
          <p:nvPr/>
        </p:nvSpPr>
        <p:spPr bwMode="auto">
          <a:xfrm>
            <a:off x="3505200" y="1981200"/>
            <a:ext cx="685800" cy="381000"/>
          </a:xfrm>
          <a:prstGeom prst="ellips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hu-HU"/>
              <a:t>Netscape</a:t>
            </a:r>
          </a:p>
        </p:txBody>
      </p:sp>
      <p:pic>
        <p:nvPicPr>
          <p:cNvPr id="573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71600"/>
            <a:ext cx="76200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WWW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 WWW (= World Wide Web) tulajdonképpen egyetlen nagy hypertext jellegű dokumentáció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megjelenését az Interneten több ok váltotta ki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 hálón tárolt információ mennyisége robbanásszerűen kezdett növekedni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 tárolt adatok közötti eligazodás egyre nehezebbé vált</a:t>
            </a:r>
          </a:p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WWW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Újabb és újabb szolgáltatások jelentek meg: külön-külön programot kellett használni az egyes szolgáltatások igénybevételéhez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 multimédia eszközök elterjedése: a felhasználók hasonló jellegű kiszolgálást igényeltek a világhálón is.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 felhasználók egyre nagyobb hányada került ki a laikusok közül: minél egyszerűbb kiszolgálást követeltek meg</a:t>
            </a:r>
          </a:p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Hypertext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8458200" cy="41148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olyan számítógépen tárolt szöveges dokumentáció, amelynek egyes részei egymással hivatkozási kapcsolatban állnak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egy adott szövegrészhez könnyen megtalálhatók a tartalmilag kapcsolódó további szövegrészek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 képernyőn megjelenő szövegben egyes szavak, szövegrészek kiemelve (például eltérő színnel, betűtípussal, effektussal) szerepelnek</a:t>
            </a:r>
          </a:p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Hypertext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Egy kapcsolómező kiválasztásával a dokumentáció tartalmilag kapcsolódó része jelenik meg a képernyőn, amely további kapcsolómezőket tartalmazhat, és így tovább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tartalmi kapcsolatok mentén könnyen keresgélhetünk nagyméretű dokumentációkban.</a:t>
            </a:r>
          </a:p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Hypertext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u-HU" b="1" u="sng"/>
              <a:t>Link:</a:t>
            </a:r>
            <a:r>
              <a:rPr lang="hu-HU"/>
              <a:t> hivatkozás a dokumentum egy másik részére (</a:t>
            </a:r>
            <a:r>
              <a:rPr lang="hu-HU" i="1"/>
              <a:t>belső</a:t>
            </a:r>
            <a:r>
              <a:rPr lang="hu-HU"/>
              <a:t>) vagy egy másik dokumentumra (</a:t>
            </a:r>
            <a:r>
              <a:rPr lang="hu-HU" i="1"/>
              <a:t>külső</a:t>
            </a:r>
            <a:r>
              <a:rPr lang="hu-HU"/>
              <a:t>)</a:t>
            </a:r>
          </a:p>
          <a:p>
            <a:r>
              <a:rPr lang="hu-HU" b="1" u="sng"/>
              <a:t>HTML:</a:t>
            </a:r>
            <a:r>
              <a:rPr lang="hu-HU"/>
              <a:t> hypertext formátumú dokumentumok írásának a nyelve (egyszerű editorokkal is készíthetünk ilyen dokumentumokat, de vannak HTML-szerkesztők is; a Microsoft Office is képes ilyen formátumban menteni.)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WWW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 www egy olyan hypertext elven felépülő dokumentáció, amelyhez minden Internet felhasználó saját részeket csatolhat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 teljes dokumentáció tehát nagyszámú szerző közös „műve”,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egyes részei különböző számítógépeken szétosztva helyezkednek el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egyetlen egységként kezelhető, és minden felhasználó számára elérhető</a:t>
            </a:r>
          </a:p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WWW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nem csak szöveges információkat, hanem digitalizált kép- és hanganyagot, akár videofelvételt is tartalmazhat</a:t>
            </a:r>
          </a:p>
          <a:p>
            <a:r>
              <a:rPr lang="hu-HU"/>
              <a:t>hypermédia=hypertext+multimédia</a:t>
            </a:r>
          </a:p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/>
              <a:t>Az Internet hardveroldali jellemzői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nem teljesen összekapcsolt szabálytalan topológia jellemzi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nincs kiépítve az összes lehetséges kommunikációs vonal a csomópontok között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 meglévő adatvonalak rajza nem mutat semmilyen szabályos (például gyűrű, csillag, fa struktúra) geometriai formát. </a:t>
            </a:r>
          </a:p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WWW fogalmak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Honlap (homepage): Egy személy, vagy intézmény bemutatkozó lapja, kezdőlapja.</a:t>
            </a:r>
          </a:p>
          <a:p>
            <a:r>
              <a:rPr lang="hu-HU"/>
              <a:t>Weblap: egy HTML dokumentum</a:t>
            </a:r>
          </a:p>
          <a:p>
            <a:r>
              <a:rPr lang="hu-HU"/>
              <a:t>Weboldal (website): több weblap, amely egy személyhez, illetve egy intézményhez kapcsolódik, általában egy szerveren található.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WWW fogalmak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Web szerver: olyan számítógép, amely lehetővé teszi, hogy a rajta elhelyezett HTML dokumentumokat mások is megtekinthessék.</a:t>
            </a:r>
          </a:p>
          <a:p>
            <a:r>
              <a:rPr lang="hu-HU"/>
              <a:t>Frame: Egy weblap több ablakra, keretre is osztható; ugrásnál nem kell az egész ablaknak változnia.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WWW fogalmak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Java script: HTML dokumentumokban alakalmazható, interaktivitást biztosító szöveges programrészlet.</a:t>
            </a:r>
          </a:p>
          <a:p>
            <a:r>
              <a:rPr lang="hu-HU"/>
              <a:t>Java applet: Java nyelven írt program, amely a weblapot letöltő gépen lefut.</a:t>
            </a:r>
          </a:p>
          <a:p>
            <a:r>
              <a:rPr lang="hu-HU"/>
              <a:t>CGI script: űrlapok adatainak fogadását lehetővé tévő szöveges programrészlet.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Böngésző programok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ahhoz, hogy a www sajátos adatstruktúráját használni tudjuk, megfelelő programra van szükségünk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UNIX környezetben a legegyszerűbb ilyen program a lynx (karakteres)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Netscape, Internet Exproler, Mozilla, Opera (grafikus)</a:t>
            </a:r>
          </a:p>
          <a:p>
            <a:r>
              <a:rPr lang="hu-HU"/>
              <a:t>Alkalmasak a </a:t>
            </a:r>
            <a:r>
              <a:rPr lang="hu-HU" b="1"/>
              <a:t>HTTP</a:t>
            </a:r>
            <a:r>
              <a:rPr lang="hu-HU"/>
              <a:t>-n kívül más protokollok kezelésére 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Böngésző programok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Portcím: egy szám, amely egyes szolgáltatások eléréséhez szükséges (pl.: HTTP, GOPHER, stb: 8080), (Chat, 8088)</a:t>
            </a:r>
          </a:p>
          <a:p>
            <a:r>
              <a:rPr lang="hu-HU"/>
              <a:t>URL cím: a böngészővel megjelenített lap címe (IP cím[Domain név]+elérési út)</a:t>
            </a:r>
          </a:p>
          <a:p>
            <a:r>
              <a:rPr lang="hu-HU"/>
              <a:t>A címsorban a következő látható</a:t>
            </a:r>
          </a:p>
          <a:p>
            <a:r>
              <a:rPr lang="hu-HU" b="1"/>
              <a:t>protokoll://szervercím(:portcím) (/elérési út) (/fájlnév)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Protokollok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http: hypertext formátumú szöveg böngészése</a:t>
            </a:r>
          </a:p>
          <a:p>
            <a:r>
              <a:rPr lang="hu-HU"/>
              <a:t>ftp:	 fájl átvitele</a:t>
            </a:r>
          </a:p>
          <a:p>
            <a:r>
              <a:rPr lang="hu-HU"/>
              <a:t>telnet: távoli gép elérése</a:t>
            </a:r>
          </a:p>
          <a:p>
            <a:r>
              <a:rPr lang="hu-HU"/>
              <a:t>news: hírcsoport böngészése</a:t>
            </a:r>
          </a:p>
          <a:p>
            <a:r>
              <a:rPr lang="hu-HU"/>
              <a:t>mailto: e-mail cím megadása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Keresés a Weben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2743200"/>
          </a:xfrm>
        </p:spPr>
        <p:txBody>
          <a:bodyPr/>
          <a:lstStyle/>
          <a:p>
            <a:r>
              <a:rPr lang="hu-HU"/>
              <a:t>keresőszerver</a:t>
            </a:r>
          </a:p>
          <a:p>
            <a:r>
              <a:rPr lang="hu-HU"/>
              <a:t>mit kereshetünk:</a:t>
            </a:r>
          </a:p>
          <a:p>
            <a:pPr lvl="1"/>
            <a:r>
              <a:rPr lang="hu-HU"/>
              <a:t>információ, weblap</a:t>
            </a:r>
          </a:p>
          <a:p>
            <a:pPr lvl="1"/>
            <a:r>
              <a:rPr lang="hu-HU"/>
              <a:t>program, fájl</a:t>
            </a:r>
          </a:p>
          <a:p>
            <a:pPr lvl="1"/>
            <a:r>
              <a:rPr lang="hu-HU"/>
              <a:t>személy</a:t>
            </a:r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593725" y="4994275"/>
            <a:ext cx="83042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 b="1"/>
              <a:t>Címjegyzékes keresés:</a:t>
            </a:r>
            <a:r>
              <a:rPr lang="hu-HU"/>
              <a:t> Adatbázisba vannak gyűjtve a keresőszer-</a:t>
            </a:r>
          </a:p>
          <a:p>
            <a:r>
              <a:rPr lang="hu-HU"/>
              <a:t>veren a lapok jellemzői.</a:t>
            </a:r>
          </a:p>
          <a:p>
            <a:r>
              <a:rPr lang="hu-HU"/>
              <a:t>A lapokat oda be kell jelenteni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Keresés a Weben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Kategorikus: témakörök szerint vannak csoportosítva a weblapok.</a:t>
            </a:r>
          </a:p>
          <a:p>
            <a:r>
              <a:rPr lang="hu-HU"/>
              <a:t>Kulcsszavas: a címjegyzékben adott szóra szavakra keres rá a kereső.</a:t>
            </a:r>
          </a:p>
          <a:p>
            <a:pPr lvl="1"/>
            <a:r>
              <a:rPr lang="hu-HU"/>
              <a:t>Részletes keresés (advanced search): logikai kapcsolat a szavak között (and, or not, near);</a:t>
            </a:r>
          </a:p>
          <a:p>
            <a:pPr lvl="1"/>
            <a:r>
              <a:rPr lang="hu-HU"/>
              <a:t>dátumok szerinti szűkítés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Keresőprogramok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altavizsla.matav.hu</a:t>
            </a:r>
          </a:p>
          <a:p>
            <a:r>
              <a:rPr lang="hu-HU"/>
              <a:t>www.hudir.hu</a:t>
            </a:r>
          </a:p>
          <a:p>
            <a:r>
              <a:rPr lang="hu-HU"/>
              <a:t>www.heureka.hu</a:t>
            </a:r>
          </a:p>
          <a:p>
            <a:r>
              <a:rPr lang="hu-HU"/>
              <a:t>www.altavista.com</a:t>
            </a:r>
          </a:p>
          <a:p>
            <a:r>
              <a:rPr lang="hu-HU"/>
              <a:t>www.yahoo.com</a:t>
            </a:r>
          </a:p>
          <a:p>
            <a:r>
              <a:rPr lang="hu-HU"/>
              <a:t>www.lycos.com</a:t>
            </a:r>
          </a:p>
          <a:p>
            <a:r>
              <a:rPr lang="hu-HU"/>
              <a:t>www.infoseek.com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Személyek keresése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telefonszám, e-mail</a:t>
            </a:r>
          </a:p>
          <a:p>
            <a:r>
              <a:rPr lang="hu-HU"/>
              <a:t>www.net.hu/kiki</a:t>
            </a:r>
          </a:p>
          <a:p>
            <a:r>
              <a:rPr lang="hu-HU"/>
              <a:t>www.drotposta.hu</a:t>
            </a:r>
          </a:p>
          <a:p>
            <a:r>
              <a:rPr lang="hu-HU"/>
              <a:t>www.whowhere.com</a:t>
            </a:r>
          </a:p>
          <a:p>
            <a:r>
              <a:rPr lang="hu-HU"/>
              <a:t>www.bigfoot.com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/>
              <a:t>Az Internet szoftveroldali jellemzői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az adatátvitelhez a TCP/IP protokollokat használja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Ez az adatátviteli szabvány biztosítja, hogy a hálózatra felrakott információ megtalálja a megfelelő útvonalat a célgéphez, és hiánytalanul meg is érkezzen a fogadó oldalra.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hu-HU"/>
          </a:p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Programok keresése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www.download.com</a:t>
            </a:r>
          </a:p>
          <a:p>
            <a:r>
              <a:rPr lang="hu-HU"/>
              <a:t>www.shareware.com</a:t>
            </a:r>
          </a:p>
          <a:p>
            <a:r>
              <a:rPr lang="hu-HU"/>
              <a:t>www.letoltes.com</a:t>
            </a:r>
          </a:p>
          <a:p>
            <a:r>
              <a:rPr lang="hu-HU"/>
              <a:t>www.origo.hu/szoftverbazis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Telnet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saját gépünkről egy távoli gép erőforrásait használjuk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távoli gépen végzünk el különböző feladatokat, futtatunk programokat, olyan módon, mintha az illető gép egyik terminálja előtt ülnénk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gépünkön egy terminálemulátort kell futtatni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Telnet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Egyes alkalmazások eleve feltételeznek valamilyen szabványos terminál-beállítást (például: vt100, vt320, ANSI), más programok lehetővé teszik a választást.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Amennyiben a beállítások nem egyeznek a szerver és a kliens oldalán, könnyen lehetséges, hogy a képernyőn csak zagyvaságot látunk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Csevegés</a:t>
            </a:r>
          </a:p>
        </p:txBody>
      </p:sp>
      <p:pic>
        <p:nvPicPr>
          <p:cNvPr id="890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667000"/>
            <a:ext cx="8077200" cy="317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Csevegés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IRC: Internet Relay Chat</a:t>
            </a:r>
          </a:p>
          <a:p>
            <a:r>
              <a:rPr lang="hu-HU"/>
              <a:t>ICQ: I Seek You („én kereslek téged”)</a:t>
            </a:r>
          </a:p>
          <a:p>
            <a:r>
              <a:rPr lang="hu-HU"/>
              <a:t>MSN: Microsoft Network</a:t>
            </a:r>
          </a:p>
          <a:p>
            <a:r>
              <a:rPr lang="hu-HU"/>
              <a:t>AOL: Amerika Online</a:t>
            </a:r>
          </a:p>
          <a:p>
            <a:r>
              <a:rPr lang="hu-HU"/>
              <a:t>Webes Chatek</a:t>
            </a:r>
          </a:p>
          <a:p>
            <a:r>
              <a:rPr lang="hu-HU"/>
              <a:t>Élőszavas chatek</a:t>
            </a:r>
          </a:p>
          <a:p>
            <a:r>
              <a:rPr lang="hu-HU"/>
              <a:t>Videochat</a:t>
            </a:r>
          </a:p>
          <a:p>
            <a:pPr>
              <a:buFontTx/>
              <a:buNone/>
            </a:pP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IRC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Jarkko Oikarinen finn programozó fejlesztette ki.</a:t>
            </a:r>
          </a:p>
          <a:p>
            <a:r>
              <a:rPr lang="hu-HU"/>
              <a:t>Kliens-szerver kapcsolaton alapul</a:t>
            </a:r>
          </a:p>
          <a:p>
            <a:r>
              <a:rPr lang="hu-HU"/>
              <a:t>Egy szerverre kell feljelentkezni</a:t>
            </a:r>
          </a:p>
          <a:p>
            <a:r>
              <a:rPr lang="hu-HU"/>
              <a:t>Becenév, teljes név, esetleg e-mail cím.</a:t>
            </a:r>
          </a:p>
          <a:p>
            <a:r>
              <a:rPr lang="hu-HU"/>
              <a:t>Csevegő felhasználó, moderátor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ICQ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Célja az ismerkedés elősegítése</a:t>
            </a:r>
          </a:p>
          <a:p>
            <a:r>
              <a:rPr lang="hu-HU"/>
              <a:t>Rengeteg személyes adatot tárolnak mindenkiről.</a:t>
            </a:r>
          </a:p>
          <a:p>
            <a:r>
              <a:rPr lang="hu-HU"/>
              <a:t>Csak egymás közötti üzenetváltásra van lehetőség</a:t>
            </a:r>
          </a:p>
          <a:p>
            <a:pPr>
              <a:buFontTx/>
              <a:buNone/>
            </a:pP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MSN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Microsoft Messenger</a:t>
            </a:r>
          </a:p>
          <a:p>
            <a:r>
              <a:rPr lang="hu-HU"/>
              <a:t>Hasonló az ICQ-hoz</a:t>
            </a:r>
          </a:p>
          <a:p>
            <a:r>
              <a:rPr lang="hu-HU"/>
              <a:t>Hang- és képátvitel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AOL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Szolgáltatásai nagyjából megegyeznek az ICQ és az MSN szolgáltatásaival.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Webes chatek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Nem kell programok telepítésével foglalkozni</a:t>
            </a:r>
          </a:p>
          <a:p>
            <a:r>
              <a:rPr lang="hu-HU"/>
              <a:t>A csevegés a böngészőben megoldható.</a:t>
            </a:r>
          </a:p>
          <a:p>
            <a:r>
              <a:rPr lang="hu-HU"/>
              <a:t>Java támogatás szükséges általában.</a:t>
            </a:r>
          </a:p>
          <a:p>
            <a:r>
              <a:rPr lang="hu-HU"/>
              <a:t>Chat.hu</a:t>
            </a:r>
          </a:p>
          <a:p>
            <a:r>
              <a:rPr lang="hu-HU"/>
              <a:t>Chat.gyaloglo.hu</a:t>
            </a:r>
          </a:p>
          <a:p>
            <a:r>
              <a:rPr lang="hu-HU"/>
              <a:t>Trefort.hu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/>
              <a:t>Az Internet szoftveroldali jellemzői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Az Internetre kapcsolódó szerverek (szolgáltató számítógépek) többsége UNIX, LINUX operációs rendszer alatt fut.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 hálózati szolgáltatások igénybevételéhez azonban nem szükségszerű UNIX-gép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Megfelelő szoftver segítségével Windows környezetből is elérhetjük az Internetet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Élőszavas chatek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Megfelelően gyors átvitel esetén lehetőség van hangátvitelre is.</a:t>
            </a:r>
          </a:p>
          <a:p>
            <a:r>
              <a:rPr lang="hu-HU"/>
              <a:t>Mikrofon, hangkártya</a:t>
            </a:r>
          </a:p>
          <a:p>
            <a:r>
              <a:rPr lang="hu-HU"/>
              <a:t>PalTalk</a:t>
            </a:r>
          </a:p>
          <a:p>
            <a:r>
              <a:rPr lang="hu-HU"/>
              <a:t>TeamSpeaker</a:t>
            </a:r>
          </a:p>
          <a:p>
            <a:r>
              <a:rPr lang="hu-HU"/>
              <a:t>Roger Wilco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videochat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Webkamera</a:t>
            </a:r>
          </a:p>
          <a:p>
            <a:r>
              <a:rPr lang="hu-HU"/>
              <a:t>Élőkép közvetítése</a:t>
            </a:r>
          </a:p>
          <a:p>
            <a:r>
              <a:rPr lang="hu-HU"/>
              <a:t>VideoChat program – magyar fejlesztés</a:t>
            </a:r>
          </a:p>
          <a:p>
            <a:r>
              <a:rPr lang="hu-HU"/>
              <a:t>Peer to peer kapcsolat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hu-HU"/>
              <a:t>VÉGE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Az IP címzés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610600" cy="4572000"/>
          </a:xfrm>
        </p:spPr>
        <p:txBody>
          <a:bodyPr>
            <a:normAutofit lnSpcReduction="10000"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Ahhoz, hogy az számítógépek egymással kommunikálni tudjanak az szükséges, hogy minden számítógépnek, amely az Internetre kapcsolódik, egyedi azonosítója legyen: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Ez egy 32 bites bináris szám.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Az IP-címet pontokkal tagolt négyesek formájában, és decimális alakban szokták megjeleníteni. </a:t>
            </a:r>
            <a:r>
              <a:rPr lang="hu-HU" b="1" i="1"/>
              <a:t>Például</a:t>
            </a:r>
            <a:r>
              <a:rPr lang="hu-HU"/>
              <a:t> 1100000111100001101110110011100 = 193.225.93.156. </a:t>
            </a:r>
          </a:p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Az IP címzés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Ez elvileg 2</a:t>
            </a:r>
            <a:r>
              <a:rPr lang="hu-HU" baseline="30000"/>
              <a:t>32</a:t>
            </a:r>
            <a:r>
              <a:rPr lang="hu-HU"/>
              <a:t> eszköz megkülönböztetését teszi lehetővé, hozzávetőlegesen négymilliárd gép jelölésére elegendő a szabvány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hu-HU"/>
              <a:t>Az IP-címeket nehéz megjegyezni, ezért – kényelmi okokból – bármelyik IP-címhez hozzárendelhetünk domain nevet is. (DNS)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ó">
  <a:themeElements>
    <a:clrScheme name="Metró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ó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ó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702</TotalTime>
  <Words>2185</Words>
  <Application>Microsoft Office PowerPoint</Application>
  <PresentationFormat>Diavetítés a képernyőre (4:3 oldalarány)</PresentationFormat>
  <Paragraphs>283</Paragraphs>
  <Slides>72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72</vt:i4>
      </vt:variant>
    </vt:vector>
  </HeadingPairs>
  <TitlesOfParts>
    <vt:vector size="75" baseType="lpstr">
      <vt:lpstr>Times New Roman</vt:lpstr>
      <vt:lpstr>Arial</vt:lpstr>
      <vt:lpstr>Metró</vt:lpstr>
      <vt:lpstr>Az Internet</vt:lpstr>
      <vt:lpstr>Internet</vt:lpstr>
      <vt:lpstr>Internet</vt:lpstr>
      <vt:lpstr>Internet</vt:lpstr>
      <vt:lpstr>Az Internet hardveroldali jellemzői</vt:lpstr>
      <vt:lpstr>Az Internet szoftveroldali jellemzői</vt:lpstr>
      <vt:lpstr>Az Internet szoftveroldali jellemzői</vt:lpstr>
      <vt:lpstr>Az IP címzés</vt:lpstr>
      <vt:lpstr>Az IP címzés</vt:lpstr>
      <vt:lpstr>Az IP címzés</vt:lpstr>
      <vt:lpstr>Az IP címzés</vt:lpstr>
      <vt:lpstr>Az IP címzés</vt:lpstr>
      <vt:lpstr>Az IP címzés</vt:lpstr>
      <vt:lpstr>Az IP címzés</vt:lpstr>
      <vt:lpstr>Csatlakozás</vt:lpstr>
      <vt:lpstr>Az Internet szolgáltatásai</vt:lpstr>
      <vt:lpstr>Elektronikus levelezés</vt:lpstr>
      <vt:lpstr>Elektronikus levelezés</vt:lpstr>
      <vt:lpstr>Az elektronikus levelezés</vt:lpstr>
      <vt:lpstr>Az elektronikus levelezés</vt:lpstr>
      <vt:lpstr>Az elektronikus levél fejléce</vt:lpstr>
      <vt:lpstr>Az elektronikus levelezés</vt:lpstr>
      <vt:lpstr>Az e-mail címek</vt:lpstr>
      <vt:lpstr>Levelező programok</vt:lpstr>
      <vt:lpstr>Levelező programok</vt:lpstr>
      <vt:lpstr>Levelező programok</vt:lpstr>
      <vt:lpstr>Az elektronikus levelezés</vt:lpstr>
      <vt:lpstr>Az elektronikus levelezés</vt:lpstr>
      <vt:lpstr>Az elektronikus levelezés</vt:lpstr>
      <vt:lpstr>Freemail</vt:lpstr>
      <vt:lpstr>Levelezési listák</vt:lpstr>
      <vt:lpstr>Levelezési listák</vt:lpstr>
      <vt:lpstr>Levelezési listák</vt:lpstr>
      <vt:lpstr>Levelezési listák</vt:lpstr>
      <vt:lpstr>Levelezési listák</vt:lpstr>
      <vt:lpstr>Hírcsoportok</vt:lpstr>
      <vt:lpstr>FTP</vt:lpstr>
      <vt:lpstr>FTP</vt:lpstr>
      <vt:lpstr>anonymous FTP</vt:lpstr>
      <vt:lpstr>Grafikus FTP program</vt:lpstr>
      <vt:lpstr>Total Commander</vt:lpstr>
      <vt:lpstr>Netscape</vt:lpstr>
      <vt:lpstr>WWW</vt:lpstr>
      <vt:lpstr>WWW</vt:lpstr>
      <vt:lpstr>Hypertext</vt:lpstr>
      <vt:lpstr>Hypertext</vt:lpstr>
      <vt:lpstr>Hypertext</vt:lpstr>
      <vt:lpstr>WWW</vt:lpstr>
      <vt:lpstr>WWW</vt:lpstr>
      <vt:lpstr>WWW fogalmak</vt:lpstr>
      <vt:lpstr>WWW fogalmak</vt:lpstr>
      <vt:lpstr>WWW fogalmak</vt:lpstr>
      <vt:lpstr>Böngésző programok</vt:lpstr>
      <vt:lpstr>Böngésző programok</vt:lpstr>
      <vt:lpstr>Protokollok</vt:lpstr>
      <vt:lpstr>Keresés a Weben</vt:lpstr>
      <vt:lpstr>Keresés a Weben</vt:lpstr>
      <vt:lpstr>Keresőprogramok</vt:lpstr>
      <vt:lpstr>Személyek keresése</vt:lpstr>
      <vt:lpstr>Programok keresése</vt:lpstr>
      <vt:lpstr>Telnet</vt:lpstr>
      <vt:lpstr>Telnet</vt:lpstr>
      <vt:lpstr>Csevegés</vt:lpstr>
      <vt:lpstr>Csevegés</vt:lpstr>
      <vt:lpstr>IRC</vt:lpstr>
      <vt:lpstr>ICQ</vt:lpstr>
      <vt:lpstr>MSN</vt:lpstr>
      <vt:lpstr>AOL</vt:lpstr>
      <vt:lpstr>Webes chatek</vt:lpstr>
      <vt:lpstr>Élőszavas chatek</vt:lpstr>
      <vt:lpstr>videochat</vt:lpstr>
      <vt:lpstr>VÉGE</vt:lpstr>
    </vt:vector>
  </TitlesOfParts>
  <Company>****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Internet</dc:title>
  <dc:creator>Pető László</dc:creator>
  <cp:lastModifiedBy>bela</cp:lastModifiedBy>
  <cp:revision>14</cp:revision>
  <dcterms:created xsi:type="dcterms:W3CDTF">2001-06-17T14:12:19Z</dcterms:created>
  <dcterms:modified xsi:type="dcterms:W3CDTF">2011-12-06T22:58:45Z</dcterms:modified>
</cp:coreProperties>
</file>